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9" r:id="rId3"/>
    <p:sldId id="257" r:id="rId4"/>
    <p:sldId id="265" r:id="rId5"/>
    <p:sldId id="263" r:id="rId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99"/>
    <a:srgbClr val="FF66CC"/>
    <a:srgbClr val="FF6699"/>
    <a:srgbClr val="CC3399"/>
    <a:srgbClr val="99CC00"/>
    <a:srgbClr val="CCFF33"/>
    <a:srgbClr val="CC9900"/>
    <a:srgbClr val="FF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89333" autoAdjust="0"/>
  </p:normalViewPr>
  <p:slideViewPr>
    <p:cSldViewPr>
      <p:cViewPr varScale="1">
        <p:scale>
          <a:sx n="65" d="100"/>
          <a:sy n="65" d="100"/>
        </p:scale>
        <p:origin x="330" y="78"/>
      </p:cViewPr>
      <p:guideLst>
        <p:guide orient="horz" pos="2160"/>
        <p:guide pos="2880"/>
      </p:guideLst>
    </p:cSldViewPr>
  </p:slideViewPr>
  <p:notesTextViewPr>
    <p:cViewPr>
      <p:scale>
        <a:sx n="1" d="1"/>
        <a:sy n="1" d="1"/>
      </p:scale>
      <p:origin x="0" y="0"/>
    </p:cViewPr>
  </p:notesTextViewPr>
  <p:notesViewPr>
    <p:cSldViewPr>
      <p:cViewPr varScale="1">
        <p:scale>
          <a:sx n="52" d="100"/>
          <a:sy n="52" d="100"/>
        </p:scale>
        <p:origin x="-296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09E5695-7943-4821-A8AC-1DA8E7461E13}" type="datetimeFigureOut">
              <a:rPr lang="zh-TW" altLang="en-US" smtClean="0"/>
              <a:t>2026/3/5</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altLang="zh-TW"/>
              <a:t>copyright 2020 Luxnet All Right Reserved.</a:t>
            </a:r>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3E36C7-0B29-40D7-BF85-E7C803B6B6B2}" type="slidenum">
              <a:rPr lang="zh-TW" altLang="en-US" smtClean="0"/>
              <a:t>‹#›</a:t>
            </a:fld>
            <a:endParaRPr lang="zh-TW" altLang="en-US"/>
          </a:p>
        </p:txBody>
      </p:sp>
    </p:spTree>
    <p:extLst>
      <p:ext uri="{BB962C8B-B14F-4D97-AF65-F5344CB8AC3E}">
        <p14:creationId xmlns:p14="http://schemas.microsoft.com/office/powerpoint/2010/main" val="281666165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0B6497-3CB4-4964-8728-5E1698A5F726}" type="datetimeFigureOut">
              <a:rPr lang="zh-TW" altLang="en-US" smtClean="0"/>
              <a:t>2026/3/5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ltLang="zh-TW"/>
              <a:t>copyright 2020 Luxnet All Right Reserved.</a:t>
            </a: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37A976-02D3-4D0D-A42A-81D6D47B0D95}" type="slidenum">
              <a:rPr lang="zh-TW" altLang="en-US" smtClean="0"/>
              <a:t>‹#›</a:t>
            </a:fld>
            <a:endParaRPr lang="zh-TW" altLang="en-US"/>
          </a:p>
        </p:txBody>
      </p:sp>
    </p:spTree>
    <p:extLst>
      <p:ext uri="{BB962C8B-B14F-4D97-AF65-F5344CB8AC3E}">
        <p14:creationId xmlns:p14="http://schemas.microsoft.com/office/powerpoint/2010/main" val="401158875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E37A976-02D3-4D0D-A42A-81D6D47B0D95}" type="slidenum">
              <a:rPr lang="zh-TW" altLang="en-US" smtClean="0"/>
              <a:t>1</a:t>
            </a:fld>
            <a:endParaRPr lang="zh-TW" altLang="en-US"/>
          </a:p>
        </p:txBody>
      </p:sp>
      <p:sp>
        <p:nvSpPr>
          <p:cNvPr id="5" name="頁尾版面配置區 4"/>
          <p:cNvSpPr>
            <a:spLocks noGrp="1"/>
          </p:cNvSpPr>
          <p:nvPr>
            <p:ph type="ftr" sz="quarter" idx="11"/>
          </p:nvPr>
        </p:nvSpPr>
        <p:spPr/>
        <p:txBody>
          <a:bodyPr/>
          <a:lstStyle/>
          <a:p>
            <a:r>
              <a:rPr lang="en-US" altLang="zh-TW"/>
              <a:t>copyright 2020 Luxnet All Right Reserved.</a:t>
            </a:r>
            <a:endParaRPr lang="zh-TW" altLang="en-US"/>
          </a:p>
        </p:txBody>
      </p:sp>
    </p:spTree>
    <p:extLst>
      <p:ext uri="{BB962C8B-B14F-4D97-AF65-F5344CB8AC3E}">
        <p14:creationId xmlns:p14="http://schemas.microsoft.com/office/powerpoint/2010/main" val="2483520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參考</a:t>
            </a:r>
            <a:r>
              <a:rPr lang="en-US" altLang="zh-TW" dirty="0"/>
              <a:t>109</a:t>
            </a:r>
            <a:r>
              <a:rPr lang="zh-TW" altLang="en-US" dirty="0"/>
              <a:t>年報內容繪製</a:t>
            </a:r>
          </a:p>
        </p:txBody>
      </p:sp>
      <p:sp>
        <p:nvSpPr>
          <p:cNvPr id="4" name="頁尾版面配置區 3"/>
          <p:cNvSpPr>
            <a:spLocks noGrp="1"/>
          </p:cNvSpPr>
          <p:nvPr>
            <p:ph type="ftr" sz="quarter" idx="10"/>
          </p:nvPr>
        </p:nvSpPr>
        <p:spPr/>
        <p:txBody>
          <a:bodyPr/>
          <a:lstStyle/>
          <a:p>
            <a:r>
              <a:rPr lang="en-US" altLang="zh-TW"/>
              <a:t>copyright 2020 Luxnet All Right Reserved.</a:t>
            </a:r>
            <a:endParaRPr lang="zh-TW" altLang="en-US"/>
          </a:p>
        </p:txBody>
      </p:sp>
      <p:sp>
        <p:nvSpPr>
          <p:cNvPr id="5" name="投影片編號版面配置區 4"/>
          <p:cNvSpPr>
            <a:spLocks noGrp="1"/>
          </p:cNvSpPr>
          <p:nvPr>
            <p:ph type="sldNum" sz="quarter" idx="11"/>
          </p:nvPr>
        </p:nvSpPr>
        <p:spPr/>
        <p:txBody>
          <a:bodyPr/>
          <a:lstStyle/>
          <a:p>
            <a:fld id="{1E37A976-02D3-4D0D-A42A-81D6D47B0D95}" type="slidenum">
              <a:rPr lang="zh-TW" altLang="en-US" smtClean="0"/>
              <a:t>2</a:t>
            </a:fld>
            <a:endParaRPr lang="zh-TW" altLang="en-US"/>
          </a:p>
        </p:txBody>
      </p:sp>
    </p:spTree>
    <p:extLst>
      <p:ext uri="{BB962C8B-B14F-4D97-AF65-F5344CB8AC3E}">
        <p14:creationId xmlns:p14="http://schemas.microsoft.com/office/powerpoint/2010/main" val="1913219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頁尾版面配置區 3"/>
          <p:cNvSpPr>
            <a:spLocks noGrp="1"/>
          </p:cNvSpPr>
          <p:nvPr>
            <p:ph type="ftr" sz="quarter" idx="10"/>
          </p:nvPr>
        </p:nvSpPr>
        <p:spPr/>
        <p:txBody>
          <a:bodyPr/>
          <a:lstStyle/>
          <a:p>
            <a:r>
              <a:rPr lang="en-US" altLang="zh-TW"/>
              <a:t>copyright 2020 Luxnet All Right Reserved.</a:t>
            </a:r>
            <a:endParaRPr lang="zh-TW" altLang="en-US"/>
          </a:p>
        </p:txBody>
      </p:sp>
      <p:sp>
        <p:nvSpPr>
          <p:cNvPr id="5" name="投影片編號版面配置區 4"/>
          <p:cNvSpPr>
            <a:spLocks noGrp="1"/>
          </p:cNvSpPr>
          <p:nvPr>
            <p:ph type="sldNum" sz="quarter" idx="11"/>
          </p:nvPr>
        </p:nvSpPr>
        <p:spPr/>
        <p:txBody>
          <a:bodyPr/>
          <a:lstStyle/>
          <a:p>
            <a:fld id="{1E37A976-02D3-4D0D-A42A-81D6D47B0D95}" type="slidenum">
              <a:rPr lang="zh-TW" altLang="en-US" smtClean="0"/>
              <a:t>4</a:t>
            </a:fld>
            <a:endParaRPr lang="zh-TW" altLang="en-US"/>
          </a:p>
        </p:txBody>
      </p:sp>
    </p:spTree>
    <p:extLst>
      <p:ext uri="{BB962C8B-B14F-4D97-AF65-F5344CB8AC3E}">
        <p14:creationId xmlns:p14="http://schemas.microsoft.com/office/powerpoint/2010/main" val="1913219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呈報董事會前在與</a:t>
            </a:r>
            <a:r>
              <a:rPr lang="en-US" altLang="zh-TW" dirty="0"/>
              <a:t>RD</a:t>
            </a:r>
            <a:r>
              <a:rPr lang="zh-TW" altLang="en-US" dirty="0"/>
              <a:t>胡光鳳確認件數是否有更新</a:t>
            </a:r>
            <a:r>
              <a:rPr lang="en-US" altLang="zh-TW" dirty="0">
                <a:latin typeface="新細明體"/>
                <a:ea typeface="新細明體"/>
              </a:rPr>
              <a:t>，</a:t>
            </a:r>
            <a:r>
              <a:rPr lang="zh-TW" altLang="en-US" dirty="0"/>
              <a:t>以利董事會核定後上傳至官網作為公司治理評鑑得分要項</a:t>
            </a:r>
            <a:r>
              <a:rPr lang="zh-TW" altLang="en-US" dirty="0">
                <a:latin typeface="新細明體"/>
                <a:ea typeface="新細明體"/>
              </a:rPr>
              <a:t>。</a:t>
            </a:r>
            <a:endParaRPr lang="zh-TW" altLang="en-US" dirty="0"/>
          </a:p>
        </p:txBody>
      </p:sp>
      <p:sp>
        <p:nvSpPr>
          <p:cNvPr id="4" name="頁尾版面配置區 3"/>
          <p:cNvSpPr>
            <a:spLocks noGrp="1"/>
          </p:cNvSpPr>
          <p:nvPr>
            <p:ph type="ftr" sz="quarter" idx="10"/>
          </p:nvPr>
        </p:nvSpPr>
        <p:spPr/>
        <p:txBody>
          <a:bodyPr/>
          <a:lstStyle/>
          <a:p>
            <a:r>
              <a:rPr lang="en-US" altLang="zh-TW"/>
              <a:t>copyright 2020 Luxnet All Right Reserved.</a:t>
            </a:r>
            <a:endParaRPr lang="zh-TW" altLang="en-US"/>
          </a:p>
        </p:txBody>
      </p:sp>
      <p:sp>
        <p:nvSpPr>
          <p:cNvPr id="5" name="投影片編號版面配置區 4"/>
          <p:cNvSpPr>
            <a:spLocks noGrp="1"/>
          </p:cNvSpPr>
          <p:nvPr>
            <p:ph type="sldNum" sz="quarter" idx="11"/>
          </p:nvPr>
        </p:nvSpPr>
        <p:spPr/>
        <p:txBody>
          <a:bodyPr/>
          <a:lstStyle/>
          <a:p>
            <a:fld id="{1E37A976-02D3-4D0D-A42A-81D6D47B0D95}" type="slidenum">
              <a:rPr lang="zh-TW" altLang="en-US" smtClean="0"/>
              <a:t>5</a:t>
            </a:fld>
            <a:endParaRPr lang="zh-TW" altLang="en-US"/>
          </a:p>
        </p:txBody>
      </p:sp>
    </p:spTree>
    <p:extLst>
      <p:ext uri="{BB962C8B-B14F-4D97-AF65-F5344CB8AC3E}">
        <p14:creationId xmlns:p14="http://schemas.microsoft.com/office/powerpoint/2010/main" val="2695154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FE6CB11-5C35-48E6-A000-E09BFD96EAEC}" type="slidenum">
              <a:rPr lang="zh-TW" altLang="en-US" smtClean="0"/>
              <a:t>‹#›</a:t>
            </a:fld>
            <a:endParaRPr lang="zh-TW" altLang="en-US"/>
          </a:p>
        </p:txBody>
      </p:sp>
      <p:sp>
        <p:nvSpPr>
          <p:cNvPr id="7" name="矩形 6">
            <a:extLst>
              <a:ext uri="{FF2B5EF4-FFF2-40B4-BE49-F238E27FC236}">
                <a16:creationId xmlns:a16="http://schemas.microsoft.com/office/drawing/2014/main" id="{0A19B224-F4F8-4166-AD38-DE96EA539C1E}"/>
              </a:ext>
            </a:extLst>
          </p:cNvPr>
          <p:cNvSpPr>
            <a:spLocks noChangeArrowheads="1"/>
          </p:cNvSpPr>
          <p:nvPr userDrawn="1"/>
        </p:nvSpPr>
        <p:spPr bwMode="auto">
          <a:xfrm>
            <a:off x="456545" y="6525344"/>
            <a:ext cx="2098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MS PGothic" pitchFamily="34" charset="-128"/>
              </a:defRPr>
            </a:lvl1pPr>
            <a:lvl2pPr marL="742950" indent="-285750" eaLnBrk="0" hangingPunct="0">
              <a:defRPr kumimoji="1">
                <a:solidFill>
                  <a:schemeClr val="tx1"/>
                </a:solidFill>
                <a:latin typeface="Calibri" pitchFamily="34" charset="0"/>
                <a:ea typeface="MS PGothic" pitchFamily="34" charset="-128"/>
              </a:defRPr>
            </a:lvl2pPr>
            <a:lvl3pPr marL="1143000" indent="-228600" eaLnBrk="0" hangingPunct="0">
              <a:defRPr kumimoji="1">
                <a:solidFill>
                  <a:schemeClr val="tx1"/>
                </a:solidFill>
                <a:latin typeface="Calibri" pitchFamily="34" charset="0"/>
                <a:ea typeface="MS PGothic" pitchFamily="34" charset="-128"/>
              </a:defRPr>
            </a:lvl3pPr>
            <a:lvl4pPr marL="1600200" indent="-228600" eaLnBrk="0" hangingPunct="0">
              <a:defRPr kumimoji="1">
                <a:solidFill>
                  <a:schemeClr val="tx1"/>
                </a:solidFill>
                <a:latin typeface="Calibri" pitchFamily="34" charset="0"/>
                <a:ea typeface="MS PGothic" pitchFamily="34" charset="-128"/>
              </a:defRPr>
            </a:lvl4pPr>
            <a:lvl5pPr marL="2057400" indent="-228600" eaLnBrk="0" hangingPunct="0">
              <a:defRPr kumimoji="1">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kumimoji="1">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kumimoji="1">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kumimoji="1">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kumimoji="1">
                <a:solidFill>
                  <a:schemeClr val="tx1"/>
                </a:solidFill>
                <a:latin typeface="Calibri" pitchFamily="34" charset="0"/>
                <a:ea typeface="MS PGothic" pitchFamily="34" charset="-128"/>
              </a:defRPr>
            </a:lvl9pPr>
          </a:lstStyle>
          <a:p>
            <a:pPr eaLnBrk="1" hangingPunct="1">
              <a:defRPr/>
            </a:pPr>
            <a:r>
              <a:rPr lang="en-US" altLang="zh-TW" sz="800" dirty="0">
                <a:solidFill>
                  <a:schemeClr val="accent1">
                    <a:lumMod val="60000"/>
                    <a:lumOff val="40000"/>
                  </a:schemeClr>
                </a:solidFill>
              </a:rPr>
              <a:t>Copyright © 2020 </a:t>
            </a:r>
            <a:r>
              <a:rPr lang="en-US" altLang="zh-TW" sz="800" dirty="0" err="1">
                <a:solidFill>
                  <a:schemeClr val="accent1">
                    <a:lumMod val="60000"/>
                    <a:lumOff val="40000"/>
                  </a:schemeClr>
                </a:solidFill>
              </a:rPr>
              <a:t>Luxnet</a:t>
            </a:r>
            <a:r>
              <a:rPr lang="en-US" altLang="zh-TW" sz="800" dirty="0">
                <a:solidFill>
                  <a:schemeClr val="accent1">
                    <a:lumMod val="60000"/>
                    <a:lumOff val="40000"/>
                  </a:schemeClr>
                </a:solidFill>
              </a:rPr>
              <a:t>. All Rights Reserved.</a:t>
            </a:r>
            <a:endParaRPr lang="zh-TW" altLang="en-US" sz="800" dirty="0">
              <a:solidFill>
                <a:schemeClr val="accent1">
                  <a:lumMod val="60000"/>
                  <a:lumOff val="40000"/>
                </a:schemeClr>
              </a:solidFill>
            </a:endParaRPr>
          </a:p>
        </p:txBody>
      </p:sp>
    </p:spTree>
    <p:extLst>
      <p:ext uri="{BB962C8B-B14F-4D97-AF65-F5344CB8AC3E}">
        <p14:creationId xmlns:p14="http://schemas.microsoft.com/office/powerpoint/2010/main" val="991069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49307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1706642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FE6CB11-5C35-48E6-A000-E09BFD96EAEC}" type="slidenum">
              <a:rPr lang="zh-TW" altLang="en-US" smtClean="0"/>
              <a:t>‹#›</a:t>
            </a:fld>
            <a:endParaRPr lang="zh-TW" altLang="en-US"/>
          </a:p>
        </p:txBody>
      </p:sp>
      <p:pic>
        <p:nvPicPr>
          <p:cNvPr id="7" name="圖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20272" y="191566"/>
            <a:ext cx="1901952" cy="463296"/>
          </a:xfrm>
          <a:prstGeom prst="rect">
            <a:avLst/>
          </a:prstGeom>
        </p:spPr>
      </p:pic>
      <p:sp>
        <p:nvSpPr>
          <p:cNvPr id="11" name="矩形 10">
            <a:extLst>
              <a:ext uri="{FF2B5EF4-FFF2-40B4-BE49-F238E27FC236}">
                <a16:creationId xmlns:a16="http://schemas.microsoft.com/office/drawing/2014/main" id="{0A19B224-F4F8-4166-AD38-DE96EA539C1E}"/>
              </a:ext>
            </a:extLst>
          </p:cNvPr>
          <p:cNvSpPr>
            <a:spLocks noChangeArrowheads="1"/>
          </p:cNvSpPr>
          <p:nvPr userDrawn="1"/>
        </p:nvSpPr>
        <p:spPr bwMode="auto">
          <a:xfrm>
            <a:off x="456545" y="6525344"/>
            <a:ext cx="209865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MS PGothic" pitchFamily="34" charset="-128"/>
              </a:defRPr>
            </a:lvl1pPr>
            <a:lvl2pPr marL="742950" indent="-285750" eaLnBrk="0" hangingPunct="0">
              <a:defRPr kumimoji="1">
                <a:solidFill>
                  <a:schemeClr val="tx1"/>
                </a:solidFill>
                <a:latin typeface="Calibri" pitchFamily="34" charset="0"/>
                <a:ea typeface="MS PGothic" pitchFamily="34" charset="-128"/>
              </a:defRPr>
            </a:lvl2pPr>
            <a:lvl3pPr marL="1143000" indent="-228600" eaLnBrk="0" hangingPunct="0">
              <a:defRPr kumimoji="1">
                <a:solidFill>
                  <a:schemeClr val="tx1"/>
                </a:solidFill>
                <a:latin typeface="Calibri" pitchFamily="34" charset="0"/>
                <a:ea typeface="MS PGothic" pitchFamily="34" charset="-128"/>
              </a:defRPr>
            </a:lvl3pPr>
            <a:lvl4pPr marL="1600200" indent="-228600" eaLnBrk="0" hangingPunct="0">
              <a:defRPr kumimoji="1">
                <a:solidFill>
                  <a:schemeClr val="tx1"/>
                </a:solidFill>
                <a:latin typeface="Calibri" pitchFamily="34" charset="0"/>
                <a:ea typeface="MS PGothic" pitchFamily="34" charset="-128"/>
              </a:defRPr>
            </a:lvl4pPr>
            <a:lvl5pPr marL="2057400" indent="-228600" eaLnBrk="0" hangingPunct="0">
              <a:defRPr kumimoji="1">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kumimoji="1">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kumimoji="1">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kumimoji="1">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kumimoji="1">
                <a:solidFill>
                  <a:schemeClr val="tx1"/>
                </a:solidFill>
                <a:latin typeface="Calibri" pitchFamily="34" charset="0"/>
                <a:ea typeface="MS PGothic" pitchFamily="34" charset="-128"/>
              </a:defRPr>
            </a:lvl9pPr>
          </a:lstStyle>
          <a:p>
            <a:pPr eaLnBrk="1" hangingPunct="1">
              <a:defRPr/>
            </a:pPr>
            <a:r>
              <a:rPr lang="en-US" altLang="zh-TW" sz="800" dirty="0">
                <a:solidFill>
                  <a:schemeClr val="accent1">
                    <a:lumMod val="60000"/>
                    <a:lumOff val="40000"/>
                  </a:schemeClr>
                </a:solidFill>
              </a:rPr>
              <a:t>Copyright © 2021 </a:t>
            </a:r>
            <a:r>
              <a:rPr lang="en-US" altLang="zh-TW" sz="800" dirty="0" err="1">
                <a:solidFill>
                  <a:schemeClr val="accent1">
                    <a:lumMod val="60000"/>
                    <a:lumOff val="40000"/>
                  </a:schemeClr>
                </a:solidFill>
              </a:rPr>
              <a:t>Luxnet</a:t>
            </a:r>
            <a:r>
              <a:rPr lang="en-US" altLang="zh-TW" sz="800" dirty="0">
                <a:solidFill>
                  <a:schemeClr val="accent1">
                    <a:lumMod val="60000"/>
                    <a:lumOff val="40000"/>
                  </a:schemeClr>
                </a:solidFill>
              </a:rPr>
              <a:t>. All Rights Reserved.</a:t>
            </a:r>
            <a:endParaRPr lang="zh-TW" altLang="en-US" sz="800" dirty="0">
              <a:solidFill>
                <a:schemeClr val="accent1">
                  <a:lumMod val="60000"/>
                  <a:lumOff val="40000"/>
                </a:schemeClr>
              </a:solidFill>
            </a:endParaRPr>
          </a:p>
        </p:txBody>
      </p:sp>
    </p:spTree>
    <p:extLst>
      <p:ext uri="{BB962C8B-B14F-4D97-AF65-F5344CB8AC3E}">
        <p14:creationId xmlns:p14="http://schemas.microsoft.com/office/powerpoint/2010/main" val="908780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1774862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254200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189680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2485993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1348122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280359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0979EB4-B5A8-41F6-9C13-CF07D9D303BB}" type="datetimeFigureOut">
              <a:rPr lang="zh-TW" altLang="en-US" smtClean="0"/>
              <a:t>2026/3/5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1668983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979EB4-B5A8-41F6-9C13-CF07D9D303BB}" type="datetimeFigureOut">
              <a:rPr lang="zh-TW" altLang="en-US" smtClean="0"/>
              <a:t>2026/3/5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E6CB11-5C35-48E6-A000-E09BFD96EAEC}" type="slidenum">
              <a:rPr lang="zh-TW" altLang="en-US" smtClean="0"/>
              <a:t>‹#›</a:t>
            </a:fld>
            <a:endParaRPr lang="zh-TW" altLang="en-US"/>
          </a:p>
        </p:txBody>
      </p:sp>
    </p:spTree>
    <p:extLst>
      <p:ext uri="{BB962C8B-B14F-4D97-AF65-F5344CB8AC3E}">
        <p14:creationId xmlns:p14="http://schemas.microsoft.com/office/powerpoint/2010/main" val="4202263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843808" y="2558076"/>
            <a:ext cx="1720961" cy="1445751"/>
          </a:xfrm>
          <a:prstGeom prst="rect">
            <a:avLst/>
          </a:prstGeom>
          <a:solidFill>
            <a:schemeClr val="accent5">
              <a:lumMod val="75000"/>
            </a:schemeClr>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sz="2000"/>
          </a:p>
        </p:txBody>
      </p:sp>
      <p:sp>
        <p:nvSpPr>
          <p:cNvPr id="6" name="文字方塊 7"/>
          <p:cNvSpPr txBox="1"/>
          <p:nvPr/>
        </p:nvSpPr>
        <p:spPr>
          <a:xfrm>
            <a:off x="2843808" y="2783099"/>
            <a:ext cx="1658758" cy="100497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2000" kern="100" dirty="0">
                <a:ln w="9525" cap="rnd" cmpd="sng" algn="ctr">
                  <a:solidFill>
                    <a:srgbClr val="215968"/>
                  </a:solidFill>
                  <a:prstDash val="solid"/>
                  <a:bevel/>
                </a:ln>
                <a:solidFill>
                  <a:srgbClr val="215968"/>
                </a:solidFill>
                <a:effectLst/>
                <a:ea typeface="新細明體"/>
                <a:cs typeface="Times New Roman"/>
              </a:rPr>
              <a:t> </a:t>
            </a:r>
            <a:endParaRPr lang="zh-TW" sz="2000" kern="100" dirty="0">
              <a:effectLst/>
              <a:ea typeface="新細明體"/>
              <a:cs typeface="Times New Roman"/>
            </a:endParaRPr>
          </a:p>
          <a:p>
            <a:pPr algn="ctr">
              <a:spcAft>
                <a:spcPts val="0"/>
              </a:spcAft>
            </a:pPr>
            <a:r>
              <a:rPr lang="zh-TW" sz="2000" kern="100" dirty="0">
                <a:ln w="9525" cap="rnd" cmpd="sng" algn="ctr">
                  <a:solidFill>
                    <a:srgbClr val="FFFFFF"/>
                  </a:solidFill>
                  <a:prstDash val="solid"/>
                  <a:bevel/>
                </a:ln>
                <a:solidFill>
                  <a:srgbClr val="FFFFFF"/>
                </a:solidFill>
                <a:effectLst/>
                <a:ea typeface="新細明體"/>
                <a:cs typeface="Times New Roman"/>
              </a:rPr>
              <a:t>專利</a:t>
            </a:r>
            <a:endParaRPr lang="zh-TW" sz="2000" kern="100" dirty="0">
              <a:effectLst/>
              <a:ea typeface="新細明體"/>
              <a:cs typeface="Times New Roman"/>
            </a:endParaRPr>
          </a:p>
        </p:txBody>
      </p:sp>
      <p:grpSp>
        <p:nvGrpSpPr>
          <p:cNvPr id="7" name="群組 6"/>
          <p:cNvGrpSpPr/>
          <p:nvPr/>
        </p:nvGrpSpPr>
        <p:grpSpPr>
          <a:xfrm>
            <a:off x="4564770" y="2558076"/>
            <a:ext cx="1720961" cy="1445674"/>
            <a:chOff x="0" y="0"/>
            <a:chExt cx="1209675" cy="1162685"/>
          </a:xfrm>
        </p:grpSpPr>
        <p:sp>
          <p:nvSpPr>
            <p:cNvPr id="15" name="矩形 14"/>
            <p:cNvSpPr/>
            <p:nvPr/>
          </p:nvSpPr>
          <p:spPr>
            <a:xfrm>
              <a:off x="0" y="0"/>
              <a:ext cx="1209675" cy="1162685"/>
            </a:xfrm>
            <a:prstGeom prst="rect">
              <a:avLst/>
            </a:prstGeom>
            <a:solidFill>
              <a:schemeClr val="accent6">
                <a:lumMod val="75000"/>
              </a:schemeClr>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sz="2000"/>
            </a:p>
          </p:txBody>
        </p:sp>
        <p:sp>
          <p:nvSpPr>
            <p:cNvPr id="16" name="文字方塊 13"/>
            <p:cNvSpPr txBox="1"/>
            <p:nvPr/>
          </p:nvSpPr>
          <p:spPr>
            <a:xfrm>
              <a:off x="0" y="180975"/>
              <a:ext cx="1165952" cy="80820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2000" kern="100">
                  <a:ln w="9525" cap="rnd" cmpd="sng" algn="ctr">
                    <a:solidFill>
                      <a:srgbClr val="215968"/>
                    </a:solidFill>
                    <a:prstDash val="solid"/>
                    <a:bevel/>
                  </a:ln>
                  <a:solidFill>
                    <a:srgbClr val="215968"/>
                  </a:solidFill>
                  <a:effectLst/>
                  <a:ea typeface="新細明體"/>
                  <a:cs typeface="Times New Roman"/>
                </a:rPr>
                <a:t> </a:t>
              </a:r>
              <a:endParaRPr lang="zh-TW" sz="2000" kern="100">
                <a:effectLst/>
                <a:ea typeface="新細明體"/>
                <a:cs typeface="Times New Roman"/>
              </a:endParaRPr>
            </a:p>
            <a:p>
              <a:pPr algn="ctr">
                <a:spcAft>
                  <a:spcPts val="0"/>
                </a:spcAft>
              </a:pPr>
              <a:r>
                <a:rPr lang="zh-TW" sz="2000" kern="100">
                  <a:ln w="9525" cap="rnd" cmpd="sng" algn="ctr">
                    <a:solidFill>
                      <a:srgbClr val="FFFFFF"/>
                    </a:solidFill>
                    <a:prstDash val="solid"/>
                    <a:bevel/>
                  </a:ln>
                  <a:solidFill>
                    <a:srgbClr val="FFFFFF"/>
                  </a:solidFill>
                  <a:effectLst/>
                  <a:ea typeface="新細明體"/>
                  <a:cs typeface="Times New Roman"/>
                </a:rPr>
                <a:t>營業秘密</a:t>
              </a:r>
              <a:endParaRPr lang="zh-TW" sz="2000" kern="100">
                <a:effectLst/>
                <a:ea typeface="新細明體"/>
                <a:cs typeface="Times New Roman"/>
              </a:endParaRPr>
            </a:p>
          </p:txBody>
        </p:sp>
      </p:grpSp>
      <p:sp>
        <p:nvSpPr>
          <p:cNvPr id="8" name="矩形 7"/>
          <p:cNvSpPr/>
          <p:nvPr/>
        </p:nvSpPr>
        <p:spPr>
          <a:xfrm>
            <a:off x="2843808" y="4002961"/>
            <a:ext cx="1720961" cy="1445674"/>
          </a:xfrm>
          <a:prstGeom prst="rect">
            <a:avLst/>
          </a:prstGeom>
          <a:solidFill>
            <a:schemeClr val="accent4">
              <a:lumMod val="75000"/>
            </a:schemeClr>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sz="2000"/>
          </a:p>
        </p:txBody>
      </p:sp>
      <p:sp>
        <p:nvSpPr>
          <p:cNvPr id="9" name="文字方塊 17"/>
          <p:cNvSpPr txBox="1"/>
          <p:nvPr/>
        </p:nvSpPr>
        <p:spPr>
          <a:xfrm>
            <a:off x="2843808" y="4227984"/>
            <a:ext cx="1658758" cy="100492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2000" kern="100">
                <a:ln w="9525" cap="rnd" cmpd="sng" algn="ctr">
                  <a:solidFill>
                    <a:srgbClr val="215968"/>
                  </a:solidFill>
                  <a:prstDash val="solid"/>
                  <a:bevel/>
                </a:ln>
                <a:solidFill>
                  <a:srgbClr val="215968"/>
                </a:solidFill>
                <a:effectLst/>
                <a:ea typeface="新細明體"/>
                <a:cs typeface="Times New Roman"/>
              </a:rPr>
              <a:t> </a:t>
            </a:r>
            <a:endParaRPr lang="zh-TW" sz="2000" kern="100">
              <a:effectLst/>
              <a:ea typeface="新細明體"/>
              <a:cs typeface="Times New Roman"/>
            </a:endParaRPr>
          </a:p>
          <a:p>
            <a:pPr algn="ctr">
              <a:spcAft>
                <a:spcPts val="0"/>
              </a:spcAft>
            </a:pPr>
            <a:r>
              <a:rPr lang="zh-TW" sz="2000" kern="100">
                <a:ln w="9525" cap="rnd" cmpd="sng" algn="ctr">
                  <a:solidFill>
                    <a:srgbClr val="FFFFFF"/>
                  </a:solidFill>
                  <a:prstDash val="solid"/>
                  <a:bevel/>
                </a:ln>
                <a:solidFill>
                  <a:srgbClr val="403152"/>
                </a:solidFill>
                <a:effectLst/>
                <a:ea typeface="新細明體"/>
                <a:cs typeface="Times New Roman"/>
              </a:rPr>
              <a:t>商標</a:t>
            </a:r>
            <a:endParaRPr lang="zh-TW" sz="2000" kern="100">
              <a:effectLst/>
              <a:ea typeface="新細明體"/>
              <a:cs typeface="Times New Roman"/>
            </a:endParaRPr>
          </a:p>
        </p:txBody>
      </p:sp>
      <p:sp>
        <p:nvSpPr>
          <p:cNvPr id="10" name="矩形 9"/>
          <p:cNvSpPr/>
          <p:nvPr/>
        </p:nvSpPr>
        <p:spPr>
          <a:xfrm>
            <a:off x="4564770" y="4002961"/>
            <a:ext cx="1720961" cy="1445674"/>
          </a:xfrm>
          <a:prstGeom prst="rect">
            <a:avLst/>
          </a:prstGeom>
          <a:solidFill>
            <a:schemeClr val="accent1">
              <a:lumMod val="75000"/>
            </a:schemeClr>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sz="2000"/>
          </a:p>
        </p:txBody>
      </p:sp>
      <p:sp>
        <p:nvSpPr>
          <p:cNvPr id="11" name="文字方塊 20"/>
          <p:cNvSpPr txBox="1"/>
          <p:nvPr/>
        </p:nvSpPr>
        <p:spPr>
          <a:xfrm>
            <a:off x="4564770" y="4227984"/>
            <a:ext cx="1658758" cy="100492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2000" kern="100">
                <a:ln w="9525" cap="rnd" cmpd="sng" algn="ctr">
                  <a:solidFill>
                    <a:srgbClr val="215968"/>
                  </a:solidFill>
                  <a:prstDash val="solid"/>
                  <a:bevel/>
                </a:ln>
                <a:solidFill>
                  <a:srgbClr val="215968"/>
                </a:solidFill>
                <a:effectLst/>
                <a:ea typeface="新細明體"/>
                <a:cs typeface="Times New Roman"/>
              </a:rPr>
              <a:t> </a:t>
            </a:r>
            <a:endParaRPr lang="zh-TW" sz="2000" kern="100">
              <a:effectLst/>
              <a:ea typeface="新細明體"/>
              <a:cs typeface="Times New Roman"/>
            </a:endParaRPr>
          </a:p>
          <a:p>
            <a:pPr algn="ctr">
              <a:spcAft>
                <a:spcPts val="0"/>
              </a:spcAft>
            </a:pPr>
            <a:r>
              <a:rPr lang="zh-TW" sz="2000" kern="100">
                <a:ln w="9525" cap="rnd" cmpd="sng" algn="ctr">
                  <a:solidFill>
                    <a:srgbClr val="FFFFFF"/>
                  </a:solidFill>
                  <a:prstDash val="solid"/>
                  <a:bevel/>
                </a:ln>
                <a:solidFill>
                  <a:srgbClr val="FFFFFF"/>
                </a:solidFill>
                <a:effectLst/>
                <a:ea typeface="新細明體"/>
                <a:cs typeface="Times New Roman"/>
              </a:rPr>
              <a:t>著作權</a:t>
            </a:r>
            <a:endParaRPr lang="zh-TW" sz="2000" kern="100">
              <a:effectLst/>
              <a:ea typeface="新細明體"/>
              <a:cs typeface="Times New Roman"/>
            </a:endParaRPr>
          </a:p>
        </p:txBody>
      </p:sp>
      <p:grpSp>
        <p:nvGrpSpPr>
          <p:cNvPr id="12" name="群組 11"/>
          <p:cNvGrpSpPr/>
          <p:nvPr/>
        </p:nvGrpSpPr>
        <p:grpSpPr>
          <a:xfrm>
            <a:off x="4002408" y="3552083"/>
            <a:ext cx="1124723" cy="971152"/>
            <a:chOff x="0" y="0"/>
            <a:chExt cx="790575" cy="781050"/>
          </a:xfrm>
        </p:grpSpPr>
        <p:sp>
          <p:nvSpPr>
            <p:cNvPr id="13" name="矩形 12"/>
            <p:cNvSpPr/>
            <p:nvPr/>
          </p:nvSpPr>
          <p:spPr>
            <a:xfrm>
              <a:off x="0" y="0"/>
              <a:ext cx="790575" cy="781050"/>
            </a:xfrm>
            <a:prstGeom prst="rect">
              <a:avLst/>
            </a:prstGeom>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zh-TW" altLang="en-US" sz="2000"/>
            </a:p>
          </p:txBody>
        </p:sp>
        <p:sp>
          <p:nvSpPr>
            <p:cNvPr id="14" name="文字方塊 2"/>
            <p:cNvSpPr txBox="1"/>
            <p:nvPr/>
          </p:nvSpPr>
          <p:spPr>
            <a:xfrm>
              <a:off x="0" y="123825"/>
              <a:ext cx="762000" cy="5429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zh-TW" sz="2000" kern="100" dirty="0">
                  <a:ln w="9525" cap="rnd" cmpd="sng" algn="ctr">
                    <a:solidFill>
                      <a:srgbClr val="FFFFFF"/>
                    </a:solidFill>
                    <a:prstDash val="solid"/>
                    <a:bevel/>
                  </a:ln>
                  <a:solidFill>
                    <a:srgbClr val="FFFFFF"/>
                  </a:solidFill>
                  <a:effectLst/>
                  <a:ea typeface="新細明體"/>
                  <a:cs typeface="Times New Roman"/>
                </a:rPr>
                <a:t>智慧</a:t>
              </a:r>
              <a:endParaRPr lang="zh-TW" sz="2000" kern="100" dirty="0">
                <a:effectLst/>
                <a:ea typeface="新細明體"/>
                <a:cs typeface="Times New Roman"/>
              </a:endParaRPr>
            </a:p>
            <a:p>
              <a:pPr algn="ctr">
                <a:spcAft>
                  <a:spcPts val="0"/>
                </a:spcAft>
              </a:pPr>
              <a:r>
                <a:rPr lang="zh-TW" sz="2000" kern="100" dirty="0">
                  <a:ln w="9525" cap="rnd" cmpd="sng" algn="ctr">
                    <a:solidFill>
                      <a:srgbClr val="FFFFFF"/>
                    </a:solidFill>
                    <a:prstDash val="solid"/>
                    <a:bevel/>
                  </a:ln>
                  <a:solidFill>
                    <a:srgbClr val="FFFFFF"/>
                  </a:solidFill>
                  <a:effectLst/>
                  <a:ea typeface="新細明體"/>
                  <a:cs typeface="Times New Roman"/>
                </a:rPr>
                <a:t>財產權</a:t>
              </a:r>
              <a:endParaRPr lang="zh-TW" sz="2000" kern="100" dirty="0">
                <a:effectLst/>
                <a:ea typeface="新細明體"/>
                <a:cs typeface="Times New Roman"/>
              </a:endParaRPr>
            </a:p>
          </p:txBody>
        </p:sp>
      </p:grpSp>
      <p:sp>
        <p:nvSpPr>
          <p:cNvPr id="17" name="標題 16"/>
          <p:cNvSpPr>
            <a:spLocks noGrp="1"/>
          </p:cNvSpPr>
          <p:nvPr>
            <p:ph type="title"/>
          </p:nvPr>
        </p:nvSpPr>
        <p:spPr>
          <a:xfrm>
            <a:off x="467544" y="764704"/>
            <a:ext cx="8229600" cy="1143000"/>
          </a:xfrm>
          <a:ln w="38100" cmpd="thickThin">
            <a:solidFill>
              <a:schemeClr val="tx2">
                <a:lumMod val="50000"/>
              </a:schemeClr>
            </a:solidFill>
          </a:ln>
        </p:spPr>
        <p:style>
          <a:lnRef idx="2">
            <a:schemeClr val="accent1"/>
          </a:lnRef>
          <a:fillRef idx="1">
            <a:schemeClr val="lt1"/>
          </a:fillRef>
          <a:effectRef idx="0">
            <a:schemeClr val="accent1"/>
          </a:effectRef>
          <a:fontRef idx="minor">
            <a:schemeClr val="dk1"/>
          </a:fontRef>
        </p:style>
        <p:txBody>
          <a:bodyPr>
            <a:normAutofit/>
            <a:scene3d>
              <a:camera prst="orthographicFront"/>
              <a:lightRig rig="threePt" dir="t"/>
            </a:scene3d>
            <a:sp3d extrusionH="57150">
              <a:bevelT w="38100" h="38100"/>
            </a:sp3d>
          </a:bodyPr>
          <a:lstStyle/>
          <a:p>
            <a:r>
              <a:rPr lang="zh-TW" altLang="en-US" sz="4800" b="1" dirty="0">
                <a:solidFill>
                  <a:srgbClr val="000066"/>
                </a:solidFill>
                <a:latin typeface="微軟正黑體" pitchFamily="34" charset="-120"/>
                <a:ea typeface="微軟正黑體" pitchFamily="34" charset="-120"/>
                <a:cs typeface="Arial" charset="0"/>
              </a:rPr>
              <a:t>智慧財產管理計畫</a:t>
            </a:r>
          </a:p>
        </p:txBody>
      </p:sp>
      <p:sp>
        <p:nvSpPr>
          <p:cNvPr id="2" name="文字方塊 1"/>
          <p:cNvSpPr txBox="1"/>
          <p:nvPr/>
        </p:nvSpPr>
        <p:spPr>
          <a:xfrm>
            <a:off x="425611" y="5981218"/>
            <a:ext cx="7962813" cy="400110"/>
          </a:xfrm>
          <a:prstGeom prst="rect">
            <a:avLst/>
          </a:prstGeom>
          <a:noFill/>
        </p:spPr>
        <p:txBody>
          <a:bodyPr wrap="square" rtlCol="0">
            <a:spAutoFit/>
          </a:bodyPr>
          <a:lstStyle/>
          <a:p>
            <a:pPr marL="342900" indent="-342900">
              <a:buBlip>
                <a:blip r:embed="rId3"/>
              </a:buBlip>
            </a:pPr>
            <a:r>
              <a:rPr lang="zh-TW" altLang="en-US" sz="2000" b="1" dirty="0">
                <a:solidFill>
                  <a:srgbClr val="000066"/>
                </a:solidFill>
                <a:latin typeface="微軟正黑體" pitchFamily="34" charset="-120"/>
                <a:ea typeface="微軟正黑體" pitchFamily="34" charset="-120"/>
                <a:cs typeface="Arial" charset="0"/>
              </a:rPr>
              <a:t>備註</a:t>
            </a:r>
            <a:r>
              <a:rPr lang="en-US" altLang="zh-TW" sz="2000" b="1" dirty="0">
                <a:solidFill>
                  <a:srgbClr val="000066"/>
                </a:solidFill>
                <a:latin typeface="微軟正黑體" pitchFamily="34" charset="-120"/>
                <a:ea typeface="微軟正黑體" pitchFamily="34" charset="-120"/>
                <a:cs typeface="Arial" charset="0"/>
              </a:rPr>
              <a:t>:</a:t>
            </a:r>
            <a:r>
              <a:rPr lang="zh-TW" altLang="en-US" sz="2000" dirty="0">
                <a:solidFill>
                  <a:srgbClr val="000066"/>
                </a:solidFill>
                <a:latin typeface="微軟正黑體" pitchFamily="34" charset="-120"/>
                <a:ea typeface="微軟正黑體" pitchFamily="34" charset="-120"/>
                <a:cs typeface="Arial" charset="0"/>
              </a:rPr>
              <a:t>智慧財產相關事項執行情況擬於</a:t>
            </a:r>
            <a:r>
              <a:rPr lang="en-US" altLang="zh-TW" sz="2000" dirty="0">
                <a:solidFill>
                  <a:srgbClr val="000066"/>
                </a:solidFill>
                <a:latin typeface="微軟正黑體" pitchFamily="34" charset="-120"/>
                <a:ea typeface="微軟正黑體" pitchFamily="34" charset="-120"/>
                <a:cs typeface="Arial" charset="0"/>
              </a:rPr>
              <a:t>2026</a:t>
            </a:r>
            <a:r>
              <a:rPr lang="zh-TW" altLang="en-US" sz="2000" dirty="0">
                <a:solidFill>
                  <a:srgbClr val="000066"/>
                </a:solidFill>
                <a:latin typeface="微軟正黑體" pitchFamily="34" charset="-120"/>
                <a:ea typeface="微軟正黑體" pitchFamily="34" charset="-120"/>
                <a:cs typeface="Arial" charset="0"/>
              </a:rPr>
              <a:t>年</a:t>
            </a:r>
            <a:r>
              <a:rPr lang="en-US" altLang="zh-TW" sz="2000" dirty="0">
                <a:solidFill>
                  <a:srgbClr val="000066"/>
                </a:solidFill>
                <a:latin typeface="微軟正黑體" pitchFamily="34" charset="-120"/>
                <a:ea typeface="微軟正黑體" pitchFamily="34" charset="-120"/>
                <a:cs typeface="Arial" charset="0"/>
              </a:rPr>
              <a:t>3</a:t>
            </a:r>
            <a:r>
              <a:rPr lang="zh-TW" altLang="en-US" sz="2000" dirty="0">
                <a:solidFill>
                  <a:srgbClr val="000066"/>
                </a:solidFill>
                <a:latin typeface="微軟正黑體" pitchFamily="34" charset="-120"/>
                <a:ea typeface="微軟正黑體" pitchFamily="34" charset="-120"/>
                <a:cs typeface="Arial" charset="0"/>
              </a:rPr>
              <a:t>月</a:t>
            </a:r>
            <a:r>
              <a:rPr lang="en-US" altLang="zh-TW" sz="2000" dirty="0">
                <a:solidFill>
                  <a:srgbClr val="000066"/>
                </a:solidFill>
                <a:latin typeface="微軟正黑體" pitchFamily="34" charset="-120"/>
                <a:ea typeface="微軟正黑體" pitchFamily="34" charset="-120"/>
                <a:cs typeface="Arial" charset="0"/>
              </a:rPr>
              <a:t>5</a:t>
            </a:r>
            <a:r>
              <a:rPr lang="zh-TW" altLang="en-US" sz="2000" dirty="0">
                <a:solidFill>
                  <a:srgbClr val="000066"/>
                </a:solidFill>
                <a:latin typeface="微軟正黑體" pitchFamily="34" charset="-120"/>
                <a:ea typeface="微軟正黑體" pitchFamily="34" charset="-120"/>
                <a:cs typeface="Arial" charset="0"/>
              </a:rPr>
              <a:t>日呈報董事會</a:t>
            </a:r>
            <a:r>
              <a:rPr lang="zh-TW" altLang="en-US" sz="2000" dirty="0">
                <a:solidFill>
                  <a:schemeClr val="accent1">
                    <a:lumMod val="50000"/>
                  </a:schemeClr>
                </a:solidFill>
                <a:latin typeface="微軟正黑體" pitchFamily="34" charset="-120"/>
                <a:ea typeface="微軟正黑體" pitchFamily="34" charset="-120"/>
              </a:rPr>
              <a:t>。</a:t>
            </a:r>
          </a:p>
        </p:txBody>
      </p:sp>
    </p:spTree>
    <p:extLst>
      <p:ext uri="{BB962C8B-B14F-4D97-AF65-F5344CB8AC3E}">
        <p14:creationId xmlns:p14="http://schemas.microsoft.com/office/powerpoint/2010/main" val="1081902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頁尾版面配置區 1"/>
          <p:cNvSpPr>
            <a:spLocks noGrp="1"/>
          </p:cNvSpPr>
          <p:nvPr>
            <p:ph type="ftr" sz="quarter" idx="11"/>
          </p:nvPr>
        </p:nvSpPr>
        <p:spPr/>
        <p:txBody>
          <a:bodyPr/>
          <a:lstStyle/>
          <a:p>
            <a:r>
              <a:rPr lang="zh-TW" altLang="en-US" dirty="0"/>
              <a:t>第</a:t>
            </a:r>
            <a:r>
              <a:rPr lang="en-US" altLang="zh-TW" dirty="0"/>
              <a:t>1</a:t>
            </a:r>
            <a:r>
              <a:rPr lang="zh-TW" altLang="en-US" dirty="0"/>
              <a:t>頁</a:t>
            </a:r>
          </a:p>
        </p:txBody>
      </p:sp>
      <p:sp>
        <p:nvSpPr>
          <p:cNvPr id="5" name="文字方塊 4"/>
          <p:cNvSpPr txBox="1"/>
          <p:nvPr/>
        </p:nvSpPr>
        <p:spPr>
          <a:xfrm>
            <a:off x="660575" y="159023"/>
            <a:ext cx="7583833" cy="461665"/>
          </a:xfrm>
          <a:prstGeom prst="rect">
            <a:avLst/>
          </a:prstGeom>
          <a:noFill/>
        </p:spPr>
        <p:txBody>
          <a:bodyPr wrap="square" rtlCol="0">
            <a:spAutoFit/>
          </a:bodyPr>
          <a:lstStyle/>
          <a:p>
            <a:pPr algn="ctr">
              <a:spcBef>
                <a:spcPct val="0"/>
              </a:spcBef>
            </a:pPr>
            <a:r>
              <a:rPr lang="zh-TW" altLang="en-US" sz="2400" b="1" u="sng" dirty="0">
                <a:solidFill>
                  <a:srgbClr val="000066"/>
                </a:solidFill>
                <a:latin typeface="微軟正黑體" pitchFamily="34" charset="-120"/>
                <a:ea typeface="微軟正黑體" pitchFamily="34" charset="-120"/>
                <a:cs typeface="Tahoma" pitchFamily="34" charset="0"/>
              </a:rPr>
              <a:t>目標政策</a:t>
            </a:r>
          </a:p>
        </p:txBody>
      </p:sp>
      <p:grpSp>
        <p:nvGrpSpPr>
          <p:cNvPr id="3" name="群組 2"/>
          <p:cNvGrpSpPr/>
          <p:nvPr/>
        </p:nvGrpSpPr>
        <p:grpSpPr>
          <a:xfrm>
            <a:off x="636783" y="566149"/>
            <a:ext cx="7618219" cy="5887187"/>
            <a:chOff x="636783" y="566149"/>
            <a:chExt cx="7618219" cy="5887187"/>
          </a:xfrm>
        </p:grpSpPr>
        <p:sp>
          <p:nvSpPr>
            <p:cNvPr id="32" name="Oval 3"/>
            <p:cNvSpPr>
              <a:spLocks noChangeArrowheads="1"/>
            </p:cNvSpPr>
            <p:nvPr/>
          </p:nvSpPr>
          <p:spPr bwMode="gray">
            <a:xfrm>
              <a:off x="650009" y="566149"/>
              <a:ext cx="1557122" cy="672822"/>
            </a:xfrm>
            <a:prstGeom prst="ellipse">
              <a:avLst/>
            </a:prstGeom>
            <a:solidFill>
              <a:schemeClr val="accent1">
                <a:lumMod val="75000"/>
              </a:schemeClr>
            </a:solidFill>
            <a:ln w="25400" algn="ctr">
              <a:solidFill>
                <a:srgbClr val="FFFFFF"/>
              </a:solidFill>
              <a:round/>
              <a:headEnd/>
              <a:tailEnd/>
            </a:ln>
            <a:effectLst/>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endParaRPr lang="zh-TW" altLang="en-US" sz="1800">
                <a:latin typeface="Arial" charset="0"/>
              </a:endParaRPr>
            </a:p>
          </p:txBody>
        </p:sp>
        <p:sp>
          <p:nvSpPr>
            <p:cNvPr id="33" name="Oval 4"/>
            <p:cNvSpPr>
              <a:spLocks noChangeArrowheads="1"/>
            </p:cNvSpPr>
            <p:nvPr/>
          </p:nvSpPr>
          <p:spPr bwMode="gray">
            <a:xfrm>
              <a:off x="655292" y="686345"/>
              <a:ext cx="1201850" cy="519468"/>
            </a:xfrm>
            <a:prstGeom prst="ellipse">
              <a:avLst/>
            </a:prstGeom>
            <a:solidFill>
              <a:schemeClr val="bg1"/>
            </a:solidFill>
            <a:ln w="25400" algn="ctr">
              <a:solidFill>
                <a:srgbClr val="FFFFFF"/>
              </a:solidFill>
              <a:round/>
              <a:headEnd/>
              <a:tailEnd/>
            </a:ln>
            <a:effectLst/>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r>
                <a:rPr lang="zh-TW" altLang="en-US" sz="1400" b="1" dirty="0">
                  <a:solidFill>
                    <a:srgbClr val="000066"/>
                  </a:solidFill>
                  <a:latin typeface="微軟正黑體" pitchFamily="34" charset="-120"/>
                  <a:ea typeface="微軟正黑體" pitchFamily="34" charset="-120"/>
                </a:rPr>
                <a:t>企業願景</a:t>
              </a:r>
            </a:p>
          </p:txBody>
        </p:sp>
        <p:sp>
          <p:nvSpPr>
            <p:cNvPr id="34" name="AutoShape 18"/>
            <p:cNvSpPr>
              <a:spLocks noChangeArrowheads="1"/>
            </p:cNvSpPr>
            <p:nvPr/>
          </p:nvSpPr>
          <p:spPr bwMode="auto">
            <a:xfrm>
              <a:off x="2368257" y="620115"/>
              <a:ext cx="5881462" cy="547140"/>
            </a:xfrm>
            <a:prstGeom prst="roundRect">
              <a:avLst>
                <a:gd name="adj" fmla="val 16667"/>
              </a:avLst>
            </a:prstGeom>
            <a:noFill/>
            <a:ln w="28575">
              <a:solidFill>
                <a:schemeClr val="tx2">
                  <a:lumMod val="20000"/>
                  <a:lumOff val="80000"/>
                </a:schemeClr>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r>
                <a:rPr lang="zh-TW" altLang="en-US" sz="1800" b="1" dirty="0">
                  <a:solidFill>
                    <a:srgbClr val="000066"/>
                  </a:solidFill>
                  <a:latin typeface="微軟正黑體" pitchFamily="34" charset="-120"/>
                  <a:ea typeface="微軟正黑體" pitchFamily="34" charset="-120"/>
                  <a:cs typeface="Tahoma" pitchFamily="34" charset="0"/>
                </a:rPr>
                <a:t>成為亞洲光通訊元件領導供應商</a:t>
              </a:r>
            </a:p>
          </p:txBody>
        </p:sp>
        <p:grpSp>
          <p:nvGrpSpPr>
            <p:cNvPr id="27" name="群組 26"/>
            <p:cNvGrpSpPr/>
            <p:nvPr/>
          </p:nvGrpSpPr>
          <p:grpSpPr>
            <a:xfrm>
              <a:off x="655292" y="1261479"/>
              <a:ext cx="1718248" cy="672822"/>
              <a:chOff x="655292" y="865694"/>
              <a:chExt cx="1718248" cy="672822"/>
            </a:xfrm>
          </p:grpSpPr>
          <p:sp>
            <p:nvSpPr>
              <p:cNvPr id="29" name="Oval 6"/>
              <p:cNvSpPr>
                <a:spLocks noChangeArrowheads="1"/>
              </p:cNvSpPr>
              <p:nvPr/>
            </p:nvSpPr>
            <p:spPr bwMode="auto">
              <a:xfrm>
                <a:off x="1314328" y="1070166"/>
                <a:ext cx="1059212" cy="451772"/>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endParaRPr lang="zh-TW" altLang="en-US" sz="1800">
                  <a:latin typeface="Arial" charset="0"/>
                </a:endParaRPr>
              </a:p>
            </p:txBody>
          </p:sp>
          <p:sp>
            <p:nvSpPr>
              <p:cNvPr id="30" name="Oval 7"/>
              <p:cNvSpPr>
                <a:spLocks noChangeArrowheads="1"/>
              </p:cNvSpPr>
              <p:nvPr/>
            </p:nvSpPr>
            <p:spPr bwMode="gray">
              <a:xfrm>
                <a:off x="655292" y="865694"/>
                <a:ext cx="1557122" cy="672822"/>
              </a:xfrm>
              <a:prstGeom prst="ellipse">
                <a:avLst/>
              </a:prstGeom>
              <a:solidFill>
                <a:schemeClr val="accent1">
                  <a:lumMod val="60000"/>
                  <a:lumOff val="40000"/>
                </a:schemeClr>
              </a:solidFill>
              <a:ln w="25400" algn="ctr">
                <a:solidFill>
                  <a:srgbClr val="FFFFFF"/>
                </a:solidFill>
                <a:round/>
                <a:headEnd/>
                <a:tailEnd/>
              </a:ln>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endParaRPr lang="zh-TW" altLang="en-US" sz="1800">
                  <a:latin typeface="Arial" charset="0"/>
                </a:endParaRPr>
              </a:p>
            </p:txBody>
          </p:sp>
          <p:sp>
            <p:nvSpPr>
              <p:cNvPr id="31" name="Oval 8"/>
              <p:cNvSpPr>
                <a:spLocks noChangeArrowheads="1"/>
              </p:cNvSpPr>
              <p:nvPr/>
            </p:nvSpPr>
            <p:spPr bwMode="gray">
              <a:xfrm>
                <a:off x="660575" y="985890"/>
                <a:ext cx="1201849" cy="519468"/>
              </a:xfrm>
              <a:prstGeom prst="ellipse">
                <a:avLst/>
              </a:prstGeom>
              <a:solidFill>
                <a:schemeClr val="bg1"/>
              </a:solidFill>
              <a:ln w="25400" algn="ctr">
                <a:solidFill>
                  <a:srgbClr val="FFFFFF"/>
                </a:solidFill>
                <a:round/>
                <a:headEnd/>
                <a:tailEnd/>
              </a:ln>
              <a:effectLst/>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r>
                  <a:rPr lang="zh-TW" altLang="en-US" sz="1400" b="1" dirty="0">
                    <a:solidFill>
                      <a:srgbClr val="000066"/>
                    </a:solidFill>
                    <a:latin typeface="微軟正黑體" pitchFamily="34" charset="-120"/>
                    <a:ea typeface="微軟正黑體" pitchFamily="34" charset="-120"/>
                  </a:rPr>
                  <a:t>企業文化</a:t>
                </a:r>
              </a:p>
            </p:txBody>
          </p:sp>
        </p:grpSp>
        <p:sp>
          <p:nvSpPr>
            <p:cNvPr id="28" name="AutoShape 19"/>
            <p:cNvSpPr>
              <a:spLocks noChangeArrowheads="1"/>
            </p:cNvSpPr>
            <p:nvPr/>
          </p:nvSpPr>
          <p:spPr bwMode="auto">
            <a:xfrm>
              <a:off x="2373541" y="1315211"/>
              <a:ext cx="5881461" cy="547141"/>
            </a:xfrm>
            <a:prstGeom prst="roundRect">
              <a:avLst>
                <a:gd name="adj" fmla="val 16667"/>
              </a:avLst>
            </a:prstGeom>
            <a:noFill/>
            <a:ln w="28575">
              <a:solidFill>
                <a:schemeClr val="tx2">
                  <a:lumMod val="20000"/>
                  <a:lumOff val="80000"/>
                </a:schemeClr>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ts val="1200"/>
                </a:spcBef>
                <a:buFontTx/>
                <a:buNone/>
              </a:pPr>
              <a:r>
                <a:rPr lang="zh-TW" altLang="en-US" sz="1800" b="1" dirty="0">
                  <a:solidFill>
                    <a:srgbClr val="000066"/>
                  </a:solidFill>
                  <a:latin typeface="微軟正黑體" pitchFamily="34" charset="-120"/>
                  <a:ea typeface="微軟正黑體" pitchFamily="34" charset="-120"/>
                </a:rPr>
                <a:t>誠信為本、合作向心、績效導向、永續經營</a:t>
              </a:r>
            </a:p>
          </p:txBody>
        </p:sp>
        <p:sp>
          <p:nvSpPr>
            <p:cNvPr id="24" name="Oval 3"/>
            <p:cNvSpPr>
              <a:spLocks noChangeArrowheads="1"/>
            </p:cNvSpPr>
            <p:nvPr/>
          </p:nvSpPr>
          <p:spPr bwMode="gray">
            <a:xfrm>
              <a:off x="650009" y="1981281"/>
              <a:ext cx="1557337" cy="673100"/>
            </a:xfrm>
            <a:prstGeom prst="ellipse">
              <a:avLst/>
            </a:prstGeom>
            <a:solidFill>
              <a:schemeClr val="accent1">
                <a:lumMod val="20000"/>
                <a:lumOff val="80000"/>
              </a:schemeClr>
            </a:solidFill>
            <a:ln w="25400" algn="ctr">
              <a:solidFill>
                <a:srgbClr val="FFFFFF"/>
              </a:solidFill>
              <a:round/>
              <a:headEnd/>
              <a:tailEnd/>
            </a:ln>
            <a:effectLst/>
          </p:spPr>
          <p:txBody>
            <a:bodyPr lIns="45720" tIns="44450" rIns="45720" bIns="44450" anchor="ctr" anchorCtr="1"/>
            <a:lstStyle/>
            <a:p>
              <a:pPr>
                <a:defRPr/>
              </a:pPr>
              <a:endParaRPr lang="zh-TW" altLang="en-US">
                <a:ea typeface="新細明體" pitchFamily="18" charset="-120"/>
              </a:endParaRPr>
            </a:p>
          </p:txBody>
        </p:sp>
        <p:sp>
          <p:nvSpPr>
            <p:cNvPr id="25" name="Oval 4"/>
            <p:cNvSpPr>
              <a:spLocks noChangeArrowheads="1"/>
            </p:cNvSpPr>
            <p:nvPr/>
          </p:nvSpPr>
          <p:spPr bwMode="gray">
            <a:xfrm>
              <a:off x="655600" y="2102073"/>
              <a:ext cx="1201849" cy="519468"/>
            </a:xfrm>
            <a:prstGeom prst="ellipse">
              <a:avLst/>
            </a:prstGeom>
            <a:solidFill>
              <a:schemeClr val="bg1"/>
            </a:solidFill>
            <a:ln w="25400" algn="ctr">
              <a:solidFill>
                <a:srgbClr val="FFFFFF"/>
              </a:solidFill>
              <a:round/>
              <a:headEnd/>
              <a:tailEnd/>
            </a:ln>
            <a:effectLst/>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lgn="ctr">
                <a:spcBef>
                  <a:spcPct val="0"/>
                </a:spcBef>
                <a:buFontTx/>
                <a:buNone/>
              </a:pPr>
              <a:r>
                <a:rPr lang="zh-TW" altLang="en-US" sz="1400" b="1" dirty="0">
                  <a:solidFill>
                    <a:srgbClr val="000066"/>
                  </a:solidFill>
                  <a:latin typeface="微軟正黑體" pitchFamily="34" charset="-120"/>
                  <a:ea typeface="微軟正黑體" pitchFamily="34" charset="-120"/>
                </a:rPr>
                <a:t>產品</a:t>
              </a:r>
              <a:endParaRPr lang="en-US" altLang="zh-TW" sz="1400" b="1" dirty="0">
                <a:solidFill>
                  <a:srgbClr val="000066"/>
                </a:solidFill>
                <a:latin typeface="微軟正黑體" pitchFamily="34" charset="-120"/>
                <a:ea typeface="微軟正黑體" pitchFamily="34" charset="-120"/>
              </a:endParaRPr>
            </a:p>
            <a:p>
              <a:pPr algn="ctr">
                <a:spcBef>
                  <a:spcPct val="0"/>
                </a:spcBef>
                <a:buFontTx/>
                <a:buNone/>
              </a:pPr>
              <a:r>
                <a:rPr lang="zh-TW" altLang="en-US" sz="1400" b="1" dirty="0">
                  <a:solidFill>
                    <a:srgbClr val="000066"/>
                  </a:solidFill>
                  <a:latin typeface="微軟正黑體" pitchFamily="34" charset="-120"/>
                  <a:ea typeface="微軟正黑體" pitchFamily="34" charset="-120"/>
                </a:rPr>
                <a:t>開發策略</a:t>
              </a:r>
            </a:p>
          </p:txBody>
        </p:sp>
        <p:sp>
          <p:nvSpPr>
            <p:cNvPr id="26" name="AutoShape 18"/>
            <p:cNvSpPr>
              <a:spLocks noChangeArrowheads="1"/>
            </p:cNvSpPr>
            <p:nvPr/>
          </p:nvSpPr>
          <p:spPr bwMode="auto">
            <a:xfrm>
              <a:off x="2368566" y="2035844"/>
              <a:ext cx="5881461" cy="547140"/>
            </a:xfrm>
            <a:prstGeom prst="roundRect">
              <a:avLst>
                <a:gd name="adj" fmla="val 16667"/>
              </a:avLst>
            </a:prstGeom>
            <a:noFill/>
            <a:ln w="28575">
              <a:solidFill>
                <a:schemeClr val="tx2">
                  <a:lumMod val="20000"/>
                  <a:lumOff val="80000"/>
                </a:schemeClr>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ts val="1200"/>
                </a:spcBef>
                <a:buFontTx/>
                <a:buNone/>
              </a:pPr>
              <a:r>
                <a:rPr lang="zh-TW" altLang="en-US" sz="1800" b="1" dirty="0">
                  <a:solidFill>
                    <a:srgbClr val="000066"/>
                  </a:solidFill>
                  <a:latin typeface="微軟正黑體" pitchFamily="34" charset="-120"/>
                  <a:ea typeface="微軟正黑體" pitchFamily="34" charset="-120"/>
                  <a:cs typeface="Tahoma" pitchFamily="34" charset="0"/>
                </a:rPr>
                <a:t>高速率、高精度、高功率	</a:t>
              </a:r>
            </a:p>
          </p:txBody>
        </p:sp>
        <p:sp>
          <p:nvSpPr>
            <p:cNvPr id="10" name="Oval 13"/>
            <p:cNvSpPr>
              <a:spLocks noChangeArrowheads="1"/>
            </p:cNvSpPr>
            <p:nvPr/>
          </p:nvSpPr>
          <p:spPr bwMode="gray">
            <a:xfrm>
              <a:off x="641719" y="5780514"/>
              <a:ext cx="1557122" cy="672822"/>
            </a:xfrm>
            <a:prstGeom prst="ellipse">
              <a:avLst/>
            </a:prstGeom>
            <a:solidFill>
              <a:schemeClr val="accent5">
                <a:lumMod val="75000"/>
              </a:schemeClr>
            </a:solidFill>
            <a:ln w="25400" algn="ctr">
              <a:solidFill>
                <a:srgbClr val="FFFFFF"/>
              </a:solidFill>
              <a:round/>
              <a:headEnd/>
              <a:tailEnd/>
            </a:ln>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endParaRPr lang="zh-TW" altLang="en-US" sz="1800">
                <a:latin typeface="Arial" charset="0"/>
              </a:endParaRPr>
            </a:p>
          </p:txBody>
        </p:sp>
        <p:sp>
          <p:nvSpPr>
            <p:cNvPr id="11" name="Oval 14"/>
            <p:cNvSpPr>
              <a:spLocks noChangeArrowheads="1"/>
            </p:cNvSpPr>
            <p:nvPr/>
          </p:nvSpPr>
          <p:spPr bwMode="gray">
            <a:xfrm>
              <a:off x="647002" y="5900710"/>
              <a:ext cx="1201849" cy="519468"/>
            </a:xfrm>
            <a:prstGeom prst="ellipse">
              <a:avLst/>
            </a:prstGeom>
            <a:solidFill>
              <a:schemeClr val="bg1"/>
            </a:solidFill>
            <a:ln w="25400" algn="ctr">
              <a:solidFill>
                <a:srgbClr val="FFFFFF"/>
              </a:solidFill>
              <a:round/>
              <a:headEnd/>
              <a:tailEnd/>
            </a:ln>
            <a:effectLst/>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lgn="ctr">
                <a:spcBef>
                  <a:spcPct val="0"/>
                </a:spcBef>
                <a:buFontTx/>
                <a:buNone/>
              </a:pPr>
              <a:r>
                <a:rPr lang="zh-TW" altLang="en-US" sz="1400" b="1" dirty="0">
                  <a:solidFill>
                    <a:srgbClr val="000066"/>
                  </a:solidFill>
                  <a:latin typeface="微軟正黑體" pitchFamily="34" charset="-120"/>
                  <a:ea typeface="微軟正黑體" pitchFamily="34" charset="-120"/>
                </a:rPr>
                <a:t>智慧財產管理</a:t>
              </a:r>
            </a:p>
          </p:txBody>
        </p:sp>
        <p:sp>
          <p:nvSpPr>
            <p:cNvPr id="12" name="AutoShape 21"/>
            <p:cNvSpPr>
              <a:spLocks noChangeArrowheads="1"/>
            </p:cNvSpPr>
            <p:nvPr/>
          </p:nvSpPr>
          <p:spPr bwMode="auto">
            <a:xfrm>
              <a:off x="2359968" y="5850727"/>
              <a:ext cx="5881461" cy="547140"/>
            </a:xfrm>
            <a:prstGeom prst="roundRect">
              <a:avLst>
                <a:gd name="adj" fmla="val 16667"/>
              </a:avLst>
            </a:prstGeom>
            <a:noFill/>
            <a:ln w="28575">
              <a:solidFill>
                <a:schemeClr val="tx2">
                  <a:lumMod val="20000"/>
                  <a:lumOff val="80000"/>
                </a:schemeClr>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r>
                <a:rPr lang="zh-TW" altLang="en-US" sz="1800" b="1" dirty="0">
                  <a:solidFill>
                    <a:srgbClr val="000066"/>
                  </a:solidFill>
                  <a:latin typeface="微軟正黑體" pitchFamily="34" charset="-120"/>
                  <a:ea typeface="微軟正黑體" pitchFamily="34" charset="-120"/>
                </a:rPr>
                <a:t>產品製程技術優化、強化研發能量</a:t>
              </a:r>
            </a:p>
          </p:txBody>
        </p:sp>
        <p:grpSp>
          <p:nvGrpSpPr>
            <p:cNvPr id="14" name="群組 13"/>
            <p:cNvGrpSpPr/>
            <p:nvPr/>
          </p:nvGrpSpPr>
          <p:grpSpPr>
            <a:xfrm>
              <a:off x="636783" y="2870405"/>
              <a:ext cx="1557122" cy="672822"/>
              <a:chOff x="636783" y="3147543"/>
              <a:chExt cx="1557122" cy="672822"/>
            </a:xfrm>
          </p:grpSpPr>
          <p:sp>
            <p:nvSpPr>
              <p:cNvPr id="22" name="Oval 10"/>
              <p:cNvSpPr>
                <a:spLocks noChangeArrowheads="1"/>
              </p:cNvSpPr>
              <p:nvPr/>
            </p:nvSpPr>
            <p:spPr bwMode="gray">
              <a:xfrm>
                <a:off x="636783" y="3147543"/>
                <a:ext cx="1557122" cy="672822"/>
              </a:xfrm>
              <a:prstGeom prst="ellipse">
                <a:avLst/>
              </a:prstGeom>
              <a:solidFill>
                <a:schemeClr val="accent5">
                  <a:lumMod val="50000"/>
                </a:schemeClr>
              </a:solidFill>
              <a:ln w="25400" algn="ctr">
                <a:solidFill>
                  <a:srgbClr val="FFFFFF"/>
                </a:solidFill>
                <a:round/>
                <a:headEnd/>
                <a:tailEnd/>
              </a:ln>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endParaRPr lang="zh-TW" altLang="en-US" sz="1800">
                  <a:latin typeface="Arial" charset="0"/>
                </a:endParaRPr>
              </a:p>
            </p:txBody>
          </p:sp>
          <p:sp>
            <p:nvSpPr>
              <p:cNvPr id="23" name="Oval 11"/>
              <p:cNvSpPr>
                <a:spLocks noChangeArrowheads="1"/>
              </p:cNvSpPr>
              <p:nvPr/>
            </p:nvSpPr>
            <p:spPr bwMode="gray">
              <a:xfrm>
                <a:off x="642066" y="3267740"/>
                <a:ext cx="1201849" cy="519468"/>
              </a:xfrm>
              <a:prstGeom prst="ellipse">
                <a:avLst/>
              </a:prstGeom>
              <a:solidFill>
                <a:schemeClr val="bg1"/>
              </a:solidFill>
              <a:ln w="25400" algn="ctr">
                <a:solidFill>
                  <a:srgbClr val="FFFFFF"/>
                </a:solidFill>
                <a:round/>
                <a:headEnd/>
                <a:tailEnd/>
              </a:ln>
              <a:effectLst/>
            </p:spPr>
            <p:txBody>
              <a:bodyPr lIns="45720" tIns="44450" rIns="45720" bIns="44450" anchor="ctr" anchorCtr="1"/>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spcBef>
                    <a:spcPct val="0"/>
                  </a:spcBef>
                  <a:buFontTx/>
                  <a:buNone/>
                </a:pPr>
                <a:r>
                  <a:rPr lang="zh-TW" altLang="en-US" sz="1400" b="1" dirty="0">
                    <a:solidFill>
                      <a:srgbClr val="000066"/>
                    </a:solidFill>
                    <a:latin typeface="微軟正黑體" pitchFamily="34" charset="-120"/>
                    <a:ea typeface="微軟正黑體" pitchFamily="34" charset="-120"/>
                  </a:rPr>
                  <a:t>研發策略</a:t>
                </a:r>
              </a:p>
            </p:txBody>
          </p:sp>
        </p:grpSp>
        <p:sp>
          <p:nvSpPr>
            <p:cNvPr id="20" name="AutoShape 20"/>
            <p:cNvSpPr>
              <a:spLocks noChangeArrowheads="1"/>
            </p:cNvSpPr>
            <p:nvPr/>
          </p:nvSpPr>
          <p:spPr bwMode="auto">
            <a:xfrm>
              <a:off x="2355034" y="2755371"/>
              <a:ext cx="2795736" cy="3025143"/>
            </a:xfrm>
            <a:prstGeom prst="roundRect">
              <a:avLst>
                <a:gd name="adj" fmla="val 16667"/>
              </a:avLst>
            </a:prstGeom>
            <a:noFill/>
            <a:ln w="28575">
              <a:solidFill>
                <a:schemeClr val="tx2">
                  <a:lumMod val="20000"/>
                  <a:lumOff val="80000"/>
                </a:schemeClr>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lnSpc>
                  <a:spcPct val="85000"/>
                </a:lnSpc>
                <a:spcBef>
                  <a:spcPts val="1200"/>
                </a:spcBef>
                <a:buNone/>
              </a:pPr>
              <a:endParaRPr lang="zh-TW" altLang="en-US" sz="1400" dirty="0">
                <a:solidFill>
                  <a:srgbClr val="000066"/>
                </a:solidFill>
                <a:latin typeface="微軟正黑體" pitchFamily="34" charset="-120"/>
                <a:ea typeface="微軟正黑體" pitchFamily="34" charset="-120"/>
                <a:cs typeface="Tahoma" pitchFamily="34" charset="0"/>
              </a:endParaRPr>
            </a:p>
          </p:txBody>
        </p:sp>
        <p:sp>
          <p:nvSpPr>
            <p:cNvPr id="21" name="文字方塊 20"/>
            <p:cNvSpPr txBox="1"/>
            <p:nvPr/>
          </p:nvSpPr>
          <p:spPr>
            <a:xfrm>
              <a:off x="2445638" y="2836281"/>
              <a:ext cx="2633055" cy="2015638"/>
            </a:xfrm>
            <a:prstGeom prst="rect">
              <a:avLst/>
            </a:prstGeom>
            <a:noFill/>
          </p:spPr>
          <p:txBody>
            <a:bodyPr wrap="square" rtlCol="0">
              <a:spAutoFit/>
            </a:bodyPr>
            <a:lstStyle/>
            <a:p>
              <a:pPr>
                <a:lnSpc>
                  <a:spcPts val="1800"/>
                </a:lnSpc>
              </a:pPr>
              <a:r>
                <a:rPr lang="zh-TW" altLang="en-US" sz="1400" b="1" u="sng" dirty="0">
                  <a:solidFill>
                    <a:srgbClr val="000066"/>
                  </a:solidFill>
                  <a:latin typeface="微軟正黑體" pitchFamily="34" charset="-120"/>
                  <a:ea typeface="微軟正黑體" pitchFamily="34" charset="-120"/>
                  <a:cs typeface="Tahoma" pitchFamily="34" charset="0"/>
                </a:rPr>
                <a:t>短期發展計畫</a:t>
              </a:r>
              <a:endParaRPr lang="en-US" altLang="zh-TW" sz="1400" b="1" u="sng" dirty="0">
                <a:solidFill>
                  <a:srgbClr val="000066"/>
                </a:solidFill>
                <a:latin typeface="微軟正黑體" pitchFamily="34" charset="-120"/>
                <a:ea typeface="微軟正黑體" pitchFamily="34" charset="-120"/>
                <a:cs typeface="Tahoma" pitchFamily="34" charset="0"/>
              </a:endParaRPr>
            </a:p>
            <a:p>
              <a:pPr marL="285750" indent="-285750" algn="just">
                <a:lnSpc>
                  <a:spcPts val="1400"/>
                </a:lnSpc>
                <a:buFont typeface="Wingdings" pitchFamily="2" charset="2"/>
                <a:buChar char="n"/>
              </a:pPr>
              <a:r>
                <a:rPr lang="zh-TW" altLang="en-US" sz="1200" dirty="0">
                  <a:solidFill>
                    <a:srgbClr val="000066"/>
                  </a:solidFill>
                  <a:latin typeface="微軟正黑體" pitchFamily="34" charset="-120"/>
                  <a:ea typeface="微軟正黑體" pitchFamily="34" charset="-120"/>
                  <a:cs typeface="Tahoma" pitchFamily="34" charset="0"/>
                </a:rPr>
                <a:t>與策略合作夥伴共同開發高速光通訊雷射元件以及高速光接收元件</a:t>
              </a:r>
              <a:endParaRPr lang="en-US" altLang="zh-TW" sz="1200" dirty="0">
                <a:solidFill>
                  <a:srgbClr val="000066"/>
                </a:solidFill>
                <a:latin typeface="微軟正黑體" pitchFamily="34" charset="-120"/>
                <a:ea typeface="微軟正黑體" pitchFamily="34" charset="-120"/>
                <a:cs typeface="Tahoma" pitchFamily="34" charset="0"/>
              </a:endParaRPr>
            </a:p>
            <a:p>
              <a:pPr marL="285750" indent="-285750" algn="just">
                <a:lnSpc>
                  <a:spcPts val="1400"/>
                </a:lnSpc>
                <a:buFont typeface="Wingdings" pitchFamily="2" charset="2"/>
                <a:buChar char="n"/>
              </a:pPr>
              <a:r>
                <a:rPr lang="zh-TW" altLang="en-US" sz="1200" dirty="0">
                  <a:solidFill>
                    <a:srgbClr val="000066"/>
                  </a:solidFill>
                  <a:latin typeface="微軟正黑體" pitchFamily="34" charset="-120"/>
                  <a:ea typeface="微軟正黑體" pitchFamily="34" charset="-120"/>
                  <a:cs typeface="Tahoma" pitchFamily="34" charset="0"/>
                </a:rPr>
                <a:t>設計搭配自有雷射及接收元件之高速光學次模組零組件以提供客戶高性能、高品質又兼具價格競爭力及供貨穩定之產品</a:t>
              </a:r>
              <a:endParaRPr lang="en-US" altLang="zh-TW" sz="1200" dirty="0">
                <a:solidFill>
                  <a:srgbClr val="000066"/>
                </a:solidFill>
                <a:latin typeface="微軟正黑體" pitchFamily="34" charset="-120"/>
                <a:ea typeface="微軟正黑體" pitchFamily="34" charset="-120"/>
                <a:cs typeface="Tahoma" pitchFamily="34" charset="0"/>
              </a:endParaRPr>
            </a:p>
            <a:p>
              <a:pPr marL="285750" indent="-285750" algn="just">
                <a:lnSpc>
                  <a:spcPts val="1400"/>
                </a:lnSpc>
                <a:buFont typeface="Wingdings" pitchFamily="2" charset="2"/>
                <a:buChar char="n"/>
              </a:pPr>
              <a:r>
                <a:rPr lang="zh-TW" altLang="en-US" sz="1200" dirty="0">
                  <a:solidFill>
                    <a:srgbClr val="000066"/>
                  </a:solidFill>
                  <a:latin typeface="微軟正黑體" pitchFamily="34" charset="-120"/>
                  <a:ea typeface="微軟正黑體" pitchFamily="34" charset="-120"/>
                  <a:cs typeface="Tahoma" pitchFamily="34" charset="0"/>
                </a:rPr>
                <a:t>持續開發具特殊應用且具競爭力之各類雷射二極體產品</a:t>
              </a:r>
            </a:p>
          </p:txBody>
        </p:sp>
        <p:sp>
          <p:nvSpPr>
            <p:cNvPr id="17" name="AutoShape 20"/>
            <p:cNvSpPr>
              <a:spLocks noChangeArrowheads="1"/>
            </p:cNvSpPr>
            <p:nvPr/>
          </p:nvSpPr>
          <p:spPr bwMode="auto">
            <a:xfrm>
              <a:off x="5357155" y="2763497"/>
              <a:ext cx="2887253" cy="3019377"/>
            </a:xfrm>
            <a:prstGeom prst="roundRect">
              <a:avLst>
                <a:gd name="adj" fmla="val 16667"/>
              </a:avLst>
            </a:prstGeom>
            <a:noFill/>
            <a:ln w="28575">
              <a:solidFill>
                <a:schemeClr val="tx2">
                  <a:lumMod val="20000"/>
                  <a:lumOff val="80000"/>
                </a:schemeClr>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000">
                  <a:solidFill>
                    <a:srgbClr val="000000"/>
                  </a:solidFill>
                  <a:latin typeface="Times New Roman" pitchFamily="18" charset="0"/>
                  <a:cs typeface="Arial" charset="0"/>
                </a:defRPr>
              </a:lvl1pPr>
              <a:lvl2pPr marL="742950" indent="-285750">
                <a:spcBef>
                  <a:spcPct val="20000"/>
                </a:spcBef>
                <a:buChar char="–"/>
                <a:defRPr sz="2000">
                  <a:solidFill>
                    <a:srgbClr val="000000"/>
                  </a:solidFill>
                  <a:latin typeface="Times New Roman" pitchFamily="18" charset="0"/>
                  <a:cs typeface="Arial" charset="0"/>
                </a:defRPr>
              </a:lvl2pPr>
              <a:lvl3pPr marL="1143000" indent="-228600">
                <a:spcBef>
                  <a:spcPct val="20000"/>
                </a:spcBef>
                <a:buChar char="•"/>
                <a:defRPr sz="2000">
                  <a:solidFill>
                    <a:srgbClr val="000000"/>
                  </a:solidFill>
                  <a:latin typeface="Times New Roman" pitchFamily="18" charset="0"/>
                  <a:cs typeface="Arial" charset="0"/>
                </a:defRPr>
              </a:lvl3pPr>
              <a:lvl4pPr marL="1600200" indent="-228600">
                <a:spcBef>
                  <a:spcPct val="20000"/>
                </a:spcBef>
                <a:buChar char="–"/>
                <a:defRPr sz="2000">
                  <a:solidFill>
                    <a:srgbClr val="000000"/>
                  </a:solidFill>
                  <a:latin typeface="Times New Roman" pitchFamily="18" charset="0"/>
                  <a:cs typeface="Arial" charset="0"/>
                </a:defRPr>
              </a:lvl4pPr>
              <a:lvl5pPr marL="2057400" indent="-228600">
                <a:spcBef>
                  <a:spcPct val="20000"/>
                </a:spcBef>
                <a:buChar char="»"/>
                <a:defRPr sz="2000">
                  <a:solidFill>
                    <a:srgbClr val="000000"/>
                  </a:solidFill>
                  <a:latin typeface="Times New Roman" pitchFamily="18" charset="0"/>
                  <a:cs typeface="Arial" charset="0"/>
                </a:defRPr>
              </a:lvl5pPr>
              <a:lvl6pPr marL="2514600" indent="-228600" eaLnBrk="0" fontAlgn="base" hangingPunct="0">
                <a:spcBef>
                  <a:spcPct val="20000"/>
                </a:spcBef>
                <a:spcAft>
                  <a:spcPct val="0"/>
                </a:spcAft>
                <a:buChar char="»"/>
                <a:defRPr sz="2000">
                  <a:solidFill>
                    <a:srgbClr val="000000"/>
                  </a:solidFill>
                  <a:latin typeface="Times New Roman" pitchFamily="18" charset="0"/>
                  <a:cs typeface="Arial" charset="0"/>
                </a:defRPr>
              </a:lvl6pPr>
              <a:lvl7pPr marL="2971800" indent="-228600" eaLnBrk="0" fontAlgn="base" hangingPunct="0">
                <a:spcBef>
                  <a:spcPct val="20000"/>
                </a:spcBef>
                <a:spcAft>
                  <a:spcPct val="0"/>
                </a:spcAft>
                <a:buChar char="»"/>
                <a:defRPr sz="2000">
                  <a:solidFill>
                    <a:srgbClr val="000000"/>
                  </a:solidFill>
                  <a:latin typeface="Times New Roman" pitchFamily="18" charset="0"/>
                  <a:cs typeface="Arial" charset="0"/>
                </a:defRPr>
              </a:lvl7pPr>
              <a:lvl8pPr marL="3429000" indent="-228600" eaLnBrk="0" fontAlgn="base" hangingPunct="0">
                <a:spcBef>
                  <a:spcPct val="20000"/>
                </a:spcBef>
                <a:spcAft>
                  <a:spcPct val="0"/>
                </a:spcAft>
                <a:buChar char="»"/>
                <a:defRPr sz="2000">
                  <a:solidFill>
                    <a:srgbClr val="000000"/>
                  </a:solidFill>
                  <a:latin typeface="Times New Roman" pitchFamily="18" charset="0"/>
                  <a:cs typeface="Arial" charset="0"/>
                </a:defRPr>
              </a:lvl8pPr>
              <a:lvl9pPr marL="3886200" indent="-228600" eaLnBrk="0" fontAlgn="base" hangingPunct="0">
                <a:spcBef>
                  <a:spcPct val="20000"/>
                </a:spcBef>
                <a:spcAft>
                  <a:spcPct val="0"/>
                </a:spcAft>
                <a:buChar char="»"/>
                <a:defRPr sz="2000">
                  <a:solidFill>
                    <a:srgbClr val="000000"/>
                  </a:solidFill>
                  <a:latin typeface="Times New Roman" pitchFamily="18" charset="0"/>
                  <a:cs typeface="Arial" charset="0"/>
                </a:defRPr>
              </a:lvl9pPr>
            </a:lstStyle>
            <a:p>
              <a:pPr>
                <a:lnSpc>
                  <a:spcPct val="85000"/>
                </a:lnSpc>
                <a:spcBef>
                  <a:spcPts val="1200"/>
                </a:spcBef>
                <a:buNone/>
              </a:pPr>
              <a:endParaRPr lang="zh-TW" altLang="en-US" sz="1400" dirty="0">
                <a:solidFill>
                  <a:srgbClr val="000066"/>
                </a:solidFill>
                <a:latin typeface="微軟正黑體" pitchFamily="34" charset="-120"/>
                <a:ea typeface="微軟正黑體" pitchFamily="34" charset="-120"/>
                <a:cs typeface="Tahoma" pitchFamily="34" charset="0"/>
              </a:endParaRPr>
            </a:p>
          </p:txBody>
        </p:sp>
        <p:sp>
          <p:nvSpPr>
            <p:cNvPr id="19" name="文字方塊 18"/>
            <p:cNvSpPr txBox="1"/>
            <p:nvPr/>
          </p:nvSpPr>
          <p:spPr>
            <a:xfrm>
              <a:off x="5450725" y="2806523"/>
              <a:ext cx="2719246" cy="3016210"/>
            </a:xfrm>
            <a:prstGeom prst="rect">
              <a:avLst/>
            </a:prstGeom>
            <a:noFill/>
          </p:spPr>
          <p:txBody>
            <a:bodyPr wrap="square" rtlCol="0">
              <a:spAutoFit/>
            </a:bodyPr>
            <a:lstStyle/>
            <a:p>
              <a:pPr>
                <a:lnSpc>
                  <a:spcPts val="1800"/>
                </a:lnSpc>
              </a:pPr>
              <a:r>
                <a:rPr lang="zh-TW" altLang="en-US" sz="1400" b="1" u="sng" dirty="0">
                  <a:solidFill>
                    <a:srgbClr val="000066"/>
                  </a:solidFill>
                  <a:latin typeface="微軟正黑體" pitchFamily="34" charset="-120"/>
                  <a:ea typeface="微軟正黑體" pitchFamily="34" charset="-120"/>
                  <a:cs typeface="Tahoma" pitchFamily="34" charset="0"/>
                </a:rPr>
                <a:t>長期發展計畫</a:t>
              </a:r>
              <a:endParaRPr lang="en-US" altLang="zh-TW" sz="1400" b="1" u="sng" dirty="0">
                <a:solidFill>
                  <a:srgbClr val="000066"/>
                </a:solidFill>
                <a:latin typeface="微軟正黑體" pitchFamily="34" charset="-120"/>
                <a:ea typeface="微軟正黑體" pitchFamily="34" charset="-120"/>
                <a:cs typeface="Tahoma" pitchFamily="34" charset="0"/>
              </a:endParaRPr>
            </a:p>
            <a:p>
              <a:pPr marL="285750" indent="-285750" algn="just">
                <a:lnSpc>
                  <a:spcPts val="1400"/>
                </a:lnSpc>
                <a:buFont typeface="Wingdings" pitchFamily="2" charset="2"/>
                <a:buChar char="n"/>
              </a:pPr>
              <a:r>
                <a:rPr lang="zh-TW" altLang="en-US" sz="1200" dirty="0">
                  <a:solidFill>
                    <a:srgbClr val="000066"/>
                  </a:solidFill>
                  <a:latin typeface="微軟正黑體" pitchFamily="34" charset="-120"/>
                  <a:ea typeface="微軟正黑體" pitchFamily="34" charset="-120"/>
                  <a:cs typeface="Tahoma" pitchFamily="34" charset="0"/>
                </a:rPr>
                <a:t>與策略合作夥伴共同開發更高性能之光通訊元件及封裝技術以英應未來市場之需求</a:t>
              </a:r>
              <a:endParaRPr lang="en-US" altLang="zh-TW" sz="1200" dirty="0">
                <a:solidFill>
                  <a:srgbClr val="000066"/>
                </a:solidFill>
                <a:latin typeface="微軟正黑體" pitchFamily="34" charset="-120"/>
                <a:ea typeface="微軟正黑體" pitchFamily="34" charset="-120"/>
                <a:cs typeface="Tahoma" pitchFamily="34" charset="0"/>
              </a:endParaRPr>
            </a:p>
            <a:p>
              <a:pPr marL="285750" indent="-285750" algn="just">
                <a:lnSpc>
                  <a:spcPts val="1400"/>
                </a:lnSpc>
                <a:buFont typeface="Wingdings" pitchFamily="2" charset="2"/>
                <a:buChar char="n"/>
              </a:pPr>
              <a:r>
                <a:rPr lang="zh-TW" altLang="en-US" sz="1200" dirty="0">
                  <a:solidFill>
                    <a:srgbClr val="000066"/>
                  </a:solidFill>
                  <a:latin typeface="微軟正黑體" pitchFamily="34" charset="-120"/>
                  <a:ea typeface="微軟正黑體" pitchFamily="34" charset="-120"/>
                  <a:cs typeface="Tahoma" pitchFamily="34" charset="0"/>
                </a:rPr>
                <a:t>尋求與國內外研究機構技術合作，共同研發新產品並提升自有的產品技術</a:t>
              </a:r>
              <a:endParaRPr lang="en-US" altLang="zh-TW" sz="1200" dirty="0">
                <a:solidFill>
                  <a:srgbClr val="000066"/>
                </a:solidFill>
                <a:latin typeface="微軟正黑體" pitchFamily="34" charset="-120"/>
                <a:ea typeface="微軟正黑體" pitchFamily="34" charset="-120"/>
                <a:cs typeface="Tahoma" pitchFamily="34" charset="0"/>
              </a:endParaRPr>
            </a:p>
            <a:p>
              <a:pPr marL="285750" indent="-285750" algn="just">
                <a:lnSpc>
                  <a:spcPts val="1400"/>
                </a:lnSpc>
                <a:buFont typeface="Wingdings" pitchFamily="2" charset="2"/>
                <a:buChar char="n"/>
              </a:pPr>
              <a:r>
                <a:rPr lang="zh-TW" altLang="en-US" sz="1200" dirty="0">
                  <a:solidFill>
                    <a:srgbClr val="000066"/>
                  </a:solidFill>
                  <a:latin typeface="微軟正黑體" pitchFamily="34" charset="-120"/>
                  <a:ea typeface="微軟正黑體" pitchFamily="34" charset="-120"/>
                  <a:cs typeface="Tahoma" pitchFamily="34" charset="0"/>
                </a:rPr>
                <a:t>持續開發高速與符合</a:t>
              </a:r>
              <a:r>
                <a:rPr lang="en-US" altLang="zh-TW" sz="1200" dirty="0">
                  <a:solidFill>
                    <a:srgbClr val="000066"/>
                  </a:solidFill>
                  <a:latin typeface="微軟正黑體" pitchFamily="34" charset="-120"/>
                  <a:ea typeface="微軟正黑體" pitchFamily="34" charset="-120"/>
                  <a:cs typeface="Tahoma" pitchFamily="34" charset="0"/>
                </a:rPr>
                <a:t>PAM4</a:t>
              </a:r>
              <a:r>
                <a:rPr lang="zh-TW" altLang="en-US" sz="1200" dirty="0">
                  <a:solidFill>
                    <a:srgbClr val="000066"/>
                  </a:solidFill>
                  <a:latin typeface="微軟正黑體" pitchFamily="34" charset="-120"/>
                  <a:ea typeface="微軟正黑體" pitchFamily="34" charset="-120"/>
                  <a:cs typeface="Tahoma" pitchFamily="34" charset="0"/>
                </a:rPr>
                <a:t>應用的雷射和檢光器元件及帶制冷器件金屬座光學次模組、光學次模組及模組研發，以因應高速光通訊的應用、高速</a:t>
              </a:r>
              <a:r>
                <a:rPr lang="en-US" altLang="zh-TW" sz="1200" dirty="0">
                  <a:solidFill>
                    <a:srgbClr val="000066"/>
                  </a:solidFill>
                  <a:latin typeface="微軟正黑體" pitchFamily="34" charset="-120"/>
                  <a:ea typeface="微軟正黑體" pitchFamily="34" charset="-120"/>
                  <a:cs typeface="Tahoma" pitchFamily="34" charset="0"/>
                </a:rPr>
                <a:t>(25Gbps)APD</a:t>
              </a:r>
              <a:r>
                <a:rPr lang="zh-TW" altLang="en-US" sz="1200" dirty="0">
                  <a:solidFill>
                    <a:srgbClr val="000066"/>
                  </a:solidFill>
                  <a:latin typeface="微軟正黑體" pitchFamily="34" charset="-120"/>
                  <a:ea typeface="微軟正黑體" pitchFamily="34" charset="-120"/>
                  <a:cs typeface="Tahoma" pitchFamily="34" charset="0"/>
                </a:rPr>
                <a:t>的檢光元件、高功率</a:t>
              </a:r>
              <a:r>
                <a:rPr lang="en-US" altLang="zh-TW" sz="1200" dirty="0">
                  <a:solidFill>
                    <a:srgbClr val="000066"/>
                  </a:solidFill>
                  <a:latin typeface="微軟正黑體" pitchFamily="34" charset="-120"/>
                  <a:ea typeface="微軟正黑體" pitchFamily="34" charset="-120"/>
                  <a:cs typeface="Tahoma" pitchFamily="34" charset="0"/>
                </a:rPr>
                <a:t>CW</a:t>
              </a:r>
              <a:r>
                <a:rPr lang="zh-TW" altLang="en-US" sz="1200" dirty="0">
                  <a:solidFill>
                    <a:srgbClr val="000066"/>
                  </a:solidFill>
                  <a:latin typeface="微軟正黑體" pitchFamily="34" charset="-120"/>
                  <a:ea typeface="微軟正黑體" pitchFamily="34" charset="-120"/>
                  <a:cs typeface="Tahoma" pitchFamily="34" charset="0"/>
                </a:rPr>
                <a:t>雷射晶粒以及封裝技術，以搭配矽光子平台應用、建立高精度光通訊模組封裝平台</a:t>
              </a:r>
            </a:p>
          </p:txBody>
        </p:sp>
      </p:grpSp>
    </p:spTree>
    <p:extLst>
      <p:ext uri="{BB962C8B-B14F-4D97-AF65-F5344CB8AC3E}">
        <p14:creationId xmlns:p14="http://schemas.microsoft.com/office/powerpoint/2010/main" val="48062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內容版面配置區 17"/>
          <p:cNvSpPr>
            <a:spLocks noGrp="1"/>
          </p:cNvSpPr>
          <p:nvPr>
            <p:ph idx="1"/>
          </p:nvPr>
        </p:nvSpPr>
        <p:spPr>
          <a:xfrm>
            <a:off x="107504" y="476672"/>
            <a:ext cx="8928992" cy="5775048"/>
          </a:xfrm>
        </p:spPr>
        <p:txBody>
          <a:bodyPr>
            <a:normAutofit/>
          </a:bodyPr>
          <a:lstStyle/>
          <a:p>
            <a:pPr marL="0" indent="0" algn="ctr">
              <a:spcBef>
                <a:spcPts val="0"/>
              </a:spcBef>
              <a:spcAft>
                <a:spcPts val="600"/>
              </a:spcAft>
              <a:buNone/>
            </a:pPr>
            <a:r>
              <a:rPr lang="zh-TW" altLang="en-US" sz="2400" b="1" u="sng" dirty="0">
                <a:solidFill>
                  <a:srgbClr val="000066"/>
                </a:solidFill>
                <a:latin typeface="微軟正黑體" pitchFamily="34" charset="-120"/>
                <a:ea typeface="微軟正黑體" pitchFamily="34" charset="-120"/>
                <a:cs typeface="Tahoma" pitchFamily="34" charset="0"/>
              </a:rPr>
              <a:t>組織架構</a:t>
            </a:r>
            <a:endParaRPr lang="en-US" altLang="zh-TW" sz="2400" b="1" u="sng" dirty="0">
              <a:solidFill>
                <a:srgbClr val="000066"/>
              </a:solidFill>
              <a:latin typeface="微軟正黑體" pitchFamily="34" charset="-120"/>
              <a:ea typeface="微軟正黑體" pitchFamily="34" charset="-120"/>
              <a:cs typeface="Tahoma" pitchFamily="34" charset="0"/>
            </a:endParaRPr>
          </a:p>
          <a:p>
            <a:pPr marL="0" indent="0" algn="just">
              <a:buNone/>
            </a:pPr>
            <a:r>
              <a:rPr lang="zh-TW" altLang="en-US" sz="2000" dirty="0">
                <a:solidFill>
                  <a:srgbClr val="000066"/>
                </a:solidFill>
                <a:latin typeface="微軟正黑體" pitchFamily="34" charset="-120"/>
                <a:ea typeface="微軟正黑體" pitchFamily="34" charset="-120"/>
                <a:cs typeface="Tahoma" pitchFamily="34" charset="0"/>
              </a:rPr>
              <a:t>智慧財產管理由總經理室統籌，專利促進則由總經理委派召集人，負責專利委員會運作與案件審查管理。</a:t>
            </a:r>
            <a:r>
              <a:rPr lang="en-US" altLang="zh-TW" sz="2000" dirty="0">
                <a:solidFill>
                  <a:srgbClr val="000066"/>
                </a:solidFill>
                <a:latin typeface="微軟正黑體" pitchFamily="34" charset="-120"/>
                <a:ea typeface="微軟正黑體" pitchFamily="34" charset="-120"/>
                <a:cs typeface="Tahoma" pitchFamily="34" charset="0"/>
              </a:rPr>
              <a:t>2022</a:t>
            </a:r>
            <a:r>
              <a:rPr lang="zh-TW" altLang="en-US" sz="2000" dirty="0">
                <a:solidFill>
                  <a:srgbClr val="000066"/>
                </a:solidFill>
                <a:latin typeface="微軟正黑體" pitchFamily="34" charset="-120"/>
                <a:ea typeface="微軟正黑體" pitchFamily="34" charset="-120"/>
                <a:cs typeface="Tahoma" pitchFamily="34" charset="0"/>
              </a:rPr>
              <a:t>年評審委員分組為</a:t>
            </a:r>
            <a:r>
              <a:rPr lang="en-US" altLang="zh-TW" sz="2000" dirty="0">
                <a:solidFill>
                  <a:srgbClr val="000066"/>
                </a:solidFill>
                <a:latin typeface="微軟正黑體" pitchFamily="34" charset="-120"/>
                <a:ea typeface="微軟正黑體" pitchFamily="34" charset="-120"/>
                <a:cs typeface="Tahoma" pitchFamily="34" charset="0"/>
              </a:rPr>
              <a:t>chip</a:t>
            </a:r>
            <a:r>
              <a:rPr lang="zh-TW" altLang="en-US" sz="2000" dirty="0">
                <a:solidFill>
                  <a:srgbClr val="000066"/>
                </a:solidFill>
                <a:latin typeface="微軟正黑體" pitchFamily="34" charset="-120"/>
                <a:ea typeface="微軟正黑體" pitchFamily="34" charset="-120"/>
                <a:cs typeface="Tahoma" pitchFamily="34" charset="0"/>
              </a:rPr>
              <a:t>及封裝進行審查，以強化專業審查及智財保護。</a:t>
            </a:r>
          </a:p>
          <a:p>
            <a:pPr marL="0" indent="0">
              <a:buNone/>
            </a:pPr>
            <a:endParaRPr lang="zh-TW" altLang="en-US" sz="2000" dirty="0">
              <a:solidFill>
                <a:schemeClr val="accent1">
                  <a:lumMod val="50000"/>
                </a:schemeClr>
              </a:solidFill>
              <a:latin typeface="微軟正黑體" pitchFamily="34" charset="-120"/>
              <a:ea typeface="微軟正黑體" pitchFamily="34" charset="-120"/>
            </a:endParaRPr>
          </a:p>
        </p:txBody>
      </p:sp>
      <p:sp>
        <p:nvSpPr>
          <p:cNvPr id="2" name="頁尾版面配置區 1"/>
          <p:cNvSpPr>
            <a:spLocks noGrp="1"/>
          </p:cNvSpPr>
          <p:nvPr>
            <p:ph type="ftr" sz="quarter" idx="11"/>
          </p:nvPr>
        </p:nvSpPr>
        <p:spPr/>
        <p:txBody>
          <a:bodyPr/>
          <a:lstStyle/>
          <a:p>
            <a:r>
              <a:rPr lang="zh-TW" altLang="en-US" dirty="0"/>
              <a:t>第</a:t>
            </a:r>
            <a:r>
              <a:rPr lang="en-US" altLang="zh-TW" dirty="0"/>
              <a:t>2</a:t>
            </a:r>
            <a:r>
              <a:rPr lang="zh-TW" altLang="en-US" dirty="0"/>
              <a:t>頁</a:t>
            </a:r>
          </a:p>
        </p:txBody>
      </p:sp>
      <p:grpSp>
        <p:nvGrpSpPr>
          <p:cNvPr id="40" name="群組 39"/>
          <p:cNvGrpSpPr/>
          <p:nvPr/>
        </p:nvGrpSpPr>
        <p:grpSpPr>
          <a:xfrm>
            <a:off x="395536" y="2580736"/>
            <a:ext cx="8401891" cy="3224528"/>
            <a:chOff x="202557" y="2481513"/>
            <a:chExt cx="8401891" cy="3224528"/>
          </a:xfrm>
        </p:grpSpPr>
        <p:sp>
          <p:nvSpPr>
            <p:cNvPr id="4" name="圓角矩形 3"/>
            <p:cNvSpPr/>
            <p:nvPr/>
          </p:nvSpPr>
          <p:spPr>
            <a:xfrm>
              <a:off x="3678175" y="2481513"/>
              <a:ext cx="1512168"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2000" b="1" dirty="0">
                  <a:latin typeface="微軟正黑體" pitchFamily="34" charset="-120"/>
                  <a:ea typeface="微軟正黑體" pitchFamily="34" charset="-120"/>
                </a:rPr>
                <a:t>總經理</a:t>
              </a:r>
            </a:p>
          </p:txBody>
        </p:sp>
        <p:sp>
          <p:nvSpPr>
            <p:cNvPr id="21" name="圓角矩形 20"/>
            <p:cNvSpPr/>
            <p:nvPr/>
          </p:nvSpPr>
          <p:spPr>
            <a:xfrm>
              <a:off x="3534159" y="3084815"/>
              <a:ext cx="1800200"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2000" b="1" dirty="0">
                  <a:latin typeface="微軟正黑體" pitchFamily="34" charset="-120"/>
                  <a:ea typeface="微軟正黑體" pitchFamily="34" charset="-120"/>
                </a:rPr>
                <a:t>專利委員會</a:t>
              </a:r>
            </a:p>
          </p:txBody>
        </p:sp>
        <p:sp>
          <p:nvSpPr>
            <p:cNvPr id="22" name="圓角矩形 21"/>
            <p:cNvSpPr/>
            <p:nvPr/>
          </p:nvSpPr>
          <p:spPr>
            <a:xfrm>
              <a:off x="3678175" y="3705363"/>
              <a:ext cx="1512168"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2000" b="1" dirty="0">
                  <a:latin typeface="微軟正黑體" pitchFamily="34" charset="-120"/>
                  <a:ea typeface="微軟正黑體" pitchFamily="34" charset="-120"/>
                </a:rPr>
                <a:t>召集人</a:t>
              </a:r>
            </a:p>
          </p:txBody>
        </p:sp>
        <p:cxnSp>
          <p:nvCxnSpPr>
            <p:cNvPr id="26" name="直線接點 25"/>
            <p:cNvCxnSpPr>
              <a:stCxn id="4" idx="2"/>
              <a:endCxn id="21" idx="0"/>
            </p:cNvCxnSpPr>
            <p:nvPr/>
          </p:nvCxnSpPr>
          <p:spPr>
            <a:xfrm>
              <a:off x="4434259" y="2880437"/>
              <a:ext cx="0" cy="20437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0" name="直線接點 29"/>
            <p:cNvCxnSpPr>
              <a:stCxn id="21" idx="2"/>
              <a:endCxn id="22" idx="0"/>
            </p:cNvCxnSpPr>
            <p:nvPr/>
          </p:nvCxnSpPr>
          <p:spPr>
            <a:xfrm>
              <a:off x="4434259" y="3483738"/>
              <a:ext cx="0" cy="221624"/>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17" name="群組 16"/>
            <p:cNvGrpSpPr/>
            <p:nvPr/>
          </p:nvGrpSpPr>
          <p:grpSpPr>
            <a:xfrm>
              <a:off x="202557" y="4797152"/>
              <a:ext cx="3937395" cy="908889"/>
              <a:chOff x="202557" y="4797152"/>
              <a:chExt cx="3937395" cy="908889"/>
            </a:xfrm>
          </p:grpSpPr>
          <p:cxnSp>
            <p:nvCxnSpPr>
              <p:cNvPr id="33" name="直線接點 32"/>
              <p:cNvCxnSpPr/>
              <p:nvPr/>
            </p:nvCxnSpPr>
            <p:spPr>
              <a:xfrm>
                <a:off x="2339752" y="4797152"/>
                <a:ext cx="0" cy="40170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3" name="圓角矩形 22"/>
              <p:cNvSpPr/>
              <p:nvPr/>
            </p:nvSpPr>
            <p:spPr>
              <a:xfrm>
                <a:off x="202557" y="5307117"/>
                <a:ext cx="1270854"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1600" b="1" dirty="0">
                    <a:latin typeface="微軟正黑體" pitchFamily="34" charset="-120"/>
                    <a:ea typeface="微軟正黑體" pitchFamily="34" charset="-120"/>
                  </a:rPr>
                  <a:t>評審委員</a:t>
                </a:r>
              </a:p>
            </p:txBody>
          </p:sp>
          <p:sp>
            <p:nvSpPr>
              <p:cNvPr id="24" name="圓角矩形 23"/>
              <p:cNvSpPr/>
              <p:nvPr/>
            </p:nvSpPr>
            <p:spPr>
              <a:xfrm>
                <a:off x="1514560" y="5307117"/>
                <a:ext cx="1270854"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1600" b="1" dirty="0">
                    <a:latin typeface="微軟正黑體" pitchFamily="34" charset="-120"/>
                    <a:ea typeface="微軟正黑體" pitchFamily="34" charset="-120"/>
                  </a:rPr>
                  <a:t>評審委員</a:t>
                </a:r>
              </a:p>
            </p:txBody>
          </p:sp>
          <p:cxnSp>
            <p:nvCxnSpPr>
              <p:cNvPr id="37" name="直線接點 36"/>
              <p:cNvCxnSpPr/>
              <p:nvPr/>
            </p:nvCxnSpPr>
            <p:spPr>
              <a:xfrm>
                <a:off x="777467" y="5215544"/>
                <a:ext cx="2000257" cy="0"/>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15" name="群組 14"/>
              <p:cNvGrpSpPr/>
              <p:nvPr/>
            </p:nvGrpSpPr>
            <p:grpSpPr>
              <a:xfrm>
                <a:off x="2869098" y="5198860"/>
                <a:ext cx="1270854" cy="495487"/>
                <a:chOff x="4126397" y="5195465"/>
                <a:chExt cx="1512168" cy="495487"/>
              </a:xfrm>
            </p:grpSpPr>
            <p:sp>
              <p:nvSpPr>
                <p:cNvPr id="25" name="圓角矩形 24"/>
                <p:cNvSpPr/>
                <p:nvPr/>
              </p:nvSpPr>
              <p:spPr>
                <a:xfrm>
                  <a:off x="4126397" y="5292028"/>
                  <a:ext cx="1512168"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1600" b="1" dirty="0">
                      <a:latin typeface="微軟正黑體" pitchFamily="34" charset="-120"/>
                      <a:ea typeface="微軟正黑體" pitchFamily="34" charset="-120"/>
                    </a:rPr>
                    <a:t>評審委員</a:t>
                  </a:r>
                </a:p>
              </p:txBody>
            </p:sp>
            <p:cxnSp>
              <p:nvCxnSpPr>
                <p:cNvPr id="39" name="直線接點 38"/>
                <p:cNvCxnSpPr>
                  <a:endCxn id="25" idx="0"/>
                </p:cNvCxnSpPr>
                <p:nvPr/>
              </p:nvCxnSpPr>
              <p:spPr>
                <a:xfrm>
                  <a:off x="4882481" y="5195465"/>
                  <a:ext cx="0" cy="96563"/>
                </a:xfrm>
                <a:prstGeom prst="line">
                  <a:avLst/>
                </a:prstGeom>
                <a:ln w="38100"/>
              </p:spPr>
              <p:style>
                <a:lnRef idx="1">
                  <a:schemeClr val="accent1"/>
                </a:lnRef>
                <a:fillRef idx="0">
                  <a:schemeClr val="accent1"/>
                </a:fillRef>
                <a:effectRef idx="0">
                  <a:schemeClr val="accent1"/>
                </a:effectRef>
                <a:fontRef idx="minor">
                  <a:schemeClr val="tx1"/>
                </a:fontRef>
              </p:style>
            </p:cxnSp>
          </p:grpSp>
          <p:cxnSp>
            <p:nvCxnSpPr>
              <p:cNvPr id="43" name="直線接點 42"/>
              <p:cNvCxnSpPr/>
              <p:nvPr/>
            </p:nvCxnSpPr>
            <p:spPr>
              <a:xfrm>
                <a:off x="777467" y="5204707"/>
                <a:ext cx="0" cy="10241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6" name="直線接點 65"/>
              <p:cNvCxnSpPr/>
              <p:nvPr/>
            </p:nvCxnSpPr>
            <p:spPr>
              <a:xfrm>
                <a:off x="2777724" y="5215544"/>
                <a:ext cx="1150321" cy="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grpSp>
        <p:cxnSp>
          <p:nvCxnSpPr>
            <p:cNvPr id="27" name="直線接點 26"/>
            <p:cNvCxnSpPr/>
            <p:nvPr/>
          </p:nvCxnSpPr>
          <p:spPr>
            <a:xfrm>
              <a:off x="4425109" y="4104287"/>
              <a:ext cx="0" cy="18813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9" name="圓角矩形 28"/>
            <p:cNvSpPr/>
            <p:nvPr/>
          </p:nvSpPr>
          <p:spPr>
            <a:xfrm>
              <a:off x="1682530" y="4394833"/>
              <a:ext cx="1512168"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zh-TW" sz="2000" b="1" dirty="0">
                  <a:latin typeface="微軟正黑體" pitchFamily="34" charset="-120"/>
                  <a:ea typeface="微軟正黑體" pitchFamily="34" charset="-120"/>
                </a:rPr>
                <a:t>chip</a:t>
              </a:r>
              <a:endParaRPr lang="zh-TW" altLang="en-US" sz="2000" b="1" dirty="0">
                <a:latin typeface="微軟正黑體" pitchFamily="34" charset="-120"/>
                <a:ea typeface="微軟正黑體" pitchFamily="34" charset="-120"/>
              </a:endParaRPr>
            </a:p>
          </p:txBody>
        </p:sp>
        <p:sp>
          <p:nvSpPr>
            <p:cNvPr id="32" name="圓角矩形 31"/>
            <p:cNvSpPr/>
            <p:nvPr/>
          </p:nvSpPr>
          <p:spPr>
            <a:xfrm>
              <a:off x="5678378" y="4388986"/>
              <a:ext cx="1512168"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2000" b="1" dirty="0">
                  <a:latin typeface="微軟正黑體" pitchFamily="34" charset="-120"/>
                  <a:ea typeface="微軟正黑體" pitchFamily="34" charset="-120"/>
                </a:rPr>
                <a:t>封裝</a:t>
              </a:r>
            </a:p>
          </p:txBody>
        </p:sp>
        <p:cxnSp>
          <p:nvCxnSpPr>
            <p:cNvPr id="34" name="直線接點 33"/>
            <p:cNvCxnSpPr/>
            <p:nvPr/>
          </p:nvCxnSpPr>
          <p:spPr>
            <a:xfrm>
              <a:off x="2339752" y="4303260"/>
              <a:ext cx="409471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直線接點 34"/>
            <p:cNvCxnSpPr>
              <a:endCxn id="32" idx="0"/>
            </p:cNvCxnSpPr>
            <p:nvPr/>
          </p:nvCxnSpPr>
          <p:spPr>
            <a:xfrm>
              <a:off x="6434462" y="4292423"/>
              <a:ext cx="0" cy="9656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6" name="直線接點 35"/>
            <p:cNvCxnSpPr/>
            <p:nvPr/>
          </p:nvCxnSpPr>
          <p:spPr>
            <a:xfrm>
              <a:off x="2339752" y="4292423"/>
              <a:ext cx="0" cy="102410"/>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19" name="群組 18"/>
            <p:cNvGrpSpPr/>
            <p:nvPr/>
          </p:nvGrpSpPr>
          <p:grpSpPr>
            <a:xfrm>
              <a:off x="4667053" y="4802999"/>
              <a:ext cx="3937395" cy="891348"/>
              <a:chOff x="4667053" y="4802999"/>
              <a:chExt cx="3937395" cy="891348"/>
            </a:xfrm>
          </p:grpSpPr>
          <p:cxnSp>
            <p:nvCxnSpPr>
              <p:cNvPr id="53" name="直線接點 52"/>
              <p:cNvCxnSpPr/>
              <p:nvPr/>
            </p:nvCxnSpPr>
            <p:spPr>
              <a:xfrm>
                <a:off x="6434462" y="4802999"/>
                <a:ext cx="0" cy="40170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4" name="圓角矩形 53"/>
              <p:cNvSpPr/>
              <p:nvPr/>
            </p:nvSpPr>
            <p:spPr>
              <a:xfrm>
                <a:off x="4667053" y="5295423"/>
                <a:ext cx="1270854"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1600" b="1" dirty="0">
                    <a:latin typeface="微軟正黑體" pitchFamily="34" charset="-120"/>
                    <a:ea typeface="微軟正黑體" pitchFamily="34" charset="-120"/>
                  </a:rPr>
                  <a:t>評審委員</a:t>
                </a:r>
              </a:p>
            </p:txBody>
          </p:sp>
          <p:sp>
            <p:nvSpPr>
              <p:cNvPr id="55" name="圓角矩形 54"/>
              <p:cNvSpPr/>
              <p:nvPr/>
            </p:nvSpPr>
            <p:spPr>
              <a:xfrm>
                <a:off x="5979056" y="5295423"/>
                <a:ext cx="1270854"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1600" b="1" dirty="0">
                    <a:latin typeface="微軟正黑體" pitchFamily="34" charset="-120"/>
                    <a:ea typeface="微軟正黑體" pitchFamily="34" charset="-120"/>
                  </a:rPr>
                  <a:t>評審委員</a:t>
                </a:r>
              </a:p>
            </p:txBody>
          </p:sp>
          <p:cxnSp>
            <p:nvCxnSpPr>
              <p:cNvPr id="56" name="直線接點 55"/>
              <p:cNvCxnSpPr/>
              <p:nvPr/>
            </p:nvCxnSpPr>
            <p:spPr>
              <a:xfrm>
                <a:off x="5241963" y="5203850"/>
                <a:ext cx="2000257" cy="0"/>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57" name="群組 56"/>
              <p:cNvGrpSpPr/>
              <p:nvPr/>
            </p:nvGrpSpPr>
            <p:grpSpPr>
              <a:xfrm>
                <a:off x="7333594" y="5187166"/>
                <a:ext cx="1270854" cy="495487"/>
                <a:chOff x="4126397" y="5195465"/>
                <a:chExt cx="1512168" cy="495487"/>
              </a:xfrm>
            </p:grpSpPr>
            <p:sp>
              <p:nvSpPr>
                <p:cNvPr id="60" name="圓角矩形 59"/>
                <p:cNvSpPr/>
                <p:nvPr/>
              </p:nvSpPr>
              <p:spPr>
                <a:xfrm>
                  <a:off x="4126397" y="5292028"/>
                  <a:ext cx="1512168" cy="39892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zh-TW" altLang="en-US" sz="1600" b="1" dirty="0">
                      <a:latin typeface="微軟正黑體" pitchFamily="34" charset="-120"/>
                      <a:ea typeface="微軟正黑體" pitchFamily="34" charset="-120"/>
                    </a:rPr>
                    <a:t>評審委員</a:t>
                  </a:r>
                </a:p>
              </p:txBody>
            </p:sp>
            <p:cxnSp>
              <p:nvCxnSpPr>
                <p:cNvPr id="61" name="直線接點 60"/>
                <p:cNvCxnSpPr>
                  <a:endCxn id="60" idx="0"/>
                </p:cNvCxnSpPr>
                <p:nvPr/>
              </p:nvCxnSpPr>
              <p:spPr>
                <a:xfrm>
                  <a:off x="4882481" y="5195465"/>
                  <a:ext cx="0" cy="96563"/>
                </a:xfrm>
                <a:prstGeom prst="line">
                  <a:avLst/>
                </a:prstGeom>
                <a:ln w="38100"/>
              </p:spPr>
              <p:style>
                <a:lnRef idx="1">
                  <a:schemeClr val="accent1"/>
                </a:lnRef>
                <a:fillRef idx="0">
                  <a:schemeClr val="accent1"/>
                </a:fillRef>
                <a:effectRef idx="0">
                  <a:schemeClr val="accent1"/>
                </a:effectRef>
                <a:fontRef idx="minor">
                  <a:schemeClr val="tx1"/>
                </a:fontRef>
              </p:style>
            </p:cxnSp>
          </p:grpSp>
          <p:cxnSp>
            <p:nvCxnSpPr>
              <p:cNvPr id="58" name="直線接點 57"/>
              <p:cNvCxnSpPr/>
              <p:nvPr/>
            </p:nvCxnSpPr>
            <p:spPr>
              <a:xfrm>
                <a:off x="5241963" y="5193013"/>
                <a:ext cx="0" cy="10241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9" name="直線接點 58"/>
              <p:cNvCxnSpPr/>
              <p:nvPr/>
            </p:nvCxnSpPr>
            <p:spPr>
              <a:xfrm>
                <a:off x="7242220" y="5203850"/>
                <a:ext cx="1150321" cy="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18153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內容版面配置區 17"/>
          <p:cNvSpPr>
            <a:spLocks noGrp="1"/>
          </p:cNvSpPr>
          <p:nvPr>
            <p:ph idx="1"/>
          </p:nvPr>
        </p:nvSpPr>
        <p:spPr>
          <a:xfrm>
            <a:off x="457200" y="692696"/>
            <a:ext cx="8229600" cy="5688632"/>
          </a:xfrm>
        </p:spPr>
        <p:txBody>
          <a:bodyPr>
            <a:normAutofit lnSpcReduction="10000"/>
          </a:bodyPr>
          <a:lstStyle/>
          <a:p>
            <a:pPr marL="0" indent="0" algn="ctr">
              <a:lnSpc>
                <a:spcPct val="110000"/>
              </a:lnSpc>
              <a:buNone/>
            </a:pPr>
            <a:r>
              <a:rPr lang="zh-TW" altLang="en-US" sz="2400" b="1" u="sng" dirty="0">
                <a:solidFill>
                  <a:srgbClr val="000066"/>
                </a:solidFill>
                <a:latin typeface="微軟正黑體" pitchFamily="34" charset="-120"/>
                <a:ea typeface="微軟正黑體" pitchFamily="34" charset="-120"/>
                <a:cs typeface="Tahoma" pitchFamily="34" charset="0"/>
              </a:rPr>
              <a:t>智慧財產管理的實施</a:t>
            </a:r>
            <a:endParaRPr lang="en-US" altLang="zh-TW" sz="2400" b="1" u="sng" dirty="0">
              <a:solidFill>
                <a:srgbClr val="000066"/>
              </a:solidFill>
              <a:latin typeface="微軟正黑體" pitchFamily="34" charset="-120"/>
              <a:ea typeface="微軟正黑體" pitchFamily="34" charset="-120"/>
              <a:cs typeface="Tahoma" pitchFamily="34" charset="0"/>
            </a:endParaRPr>
          </a:p>
          <a:p>
            <a:pPr marL="0" indent="0">
              <a:lnSpc>
                <a:spcPct val="110000"/>
              </a:lnSpc>
              <a:spcBef>
                <a:spcPts val="0"/>
              </a:spcBef>
              <a:buNone/>
            </a:pPr>
            <a:r>
              <a:rPr lang="zh-TW" altLang="en-US" sz="2000" b="1" dirty="0">
                <a:solidFill>
                  <a:srgbClr val="000066"/>
                </a:solidFill>
                <a:latin typeface="微軟正黑體" pitchFamily="34" charset="-120"/>
                <a:ea typeface="微軟正黑體" pitchFamily="34" charset="-120"/>
                <a:cs typeface="Tahoma" pitchFamily="34" charset="0"/>
              </a:rPr>
              <a:t>一、專利管理</a:t>
            </a:r>
            <a:endParaRPr lang="en-US" altLang="zh-TW" sz="2000" b="1" dirty="0">
              <a:solidFill>
                <a:srgbClr val="000066"/>
              </a:solidFill>
              <a:latin typeface="微軟正黑體" pitchFamily="34" charset="-120"/>
              <a:ea typeface="微軟正黑體" pitchFamily="34" charset="-120"/>
              <a:cs typeface="Tahoma" pitchFamily="34" charset="0"/>
            </a:endParaRPr>
          </a:p>
          <a:p>
            <a:pPr marL="0" indent="0">
              <a:lnSpc>
                <a:spcPct val="110000"/>
              </a:lnSpc>
              <a:spcBef>
                <a:spcPts val="0"/>
              </a:spcBef>
              <a:buNone/>
            </a:pPr>
            <a:r>
              <a:rPr lang="zh-TW" altLang="en-US" sz="2000" dirty="0">
                <a:solidFill>
                  <a:srgbClr val="000066"/>
                </a:solidFill>
                <a:latin typeface="微軟正黑體" pitchFamily="34" charset="-120"/>
                <a:ea typeface="微軟正黑體" pitchFamily="34" charset="-120"/>
                <a:cs typeface="Tahoma" pitchFamily="34" charset="0"/>
              </a:rPr>
              <a:t>        </a:t>
            </a:r>
            <a:r>
              <a:rPr lang="zh-TW" altLang="en-US" sz="1800" dirty="0">
                <a:solidFill>
                  <a:srgbClr val="000066"/>
                </a:solidFill>
                <a:latin typeface="微軟正黑體" pitchFamily="34" charset="-120"/>
                <a:ea typeface="微軟正黑體" pitchFamily="34" charset="-120"/>
                <a:cs typeface="Tahoma" pitchFamily="34" charset="0"/>
              </a:rPr>
              <a:t>在制度管理方面持續整合，包含</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智慧財產權之取得、 維護及運用管理辦法」、</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研發設計管制程序」、</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提案管理辦法」、</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專利獎勵辦法」及</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獎懲管理辦法」的技術卓越獎勵等，在製程技術優化方面，專利委員會審查委員增加製程單位主管，工程紀錄簿管理規範新增製程部門工程師級以上人員，促進製程改善能力的提升，同時亦鼓勵非研發工程部門人員依工作需要，可依工程紀錄簿規範提出專利申請，促進創新活動能量的發展。</a:t>
            </a:r>
            <a:endParaRPr lang="en-US" altLang="zh-TW" sz="1800" dirty="0">
              <a:solidFill>
                <a:srgbClr val="000066"/>
              </a:solidFill>
              <a:latin typeface="微軟正黑體" pitchFamily="34" charset="-120"/>
              <a:ea typeface="微軟正黑體" pitchFamily="34" charset="-120"/>
              <a:cs typeface="Tahoma" pitchFamily="34" charset="0"/>
            </a:endParaRPr>
          </a:p>
          <a:p>
            <a:pPr marL="0" indent="0">
              <a:lnSpc>
                <a:spcPct val="110000"/>
              </a:lnSpc>
              <a:spcBef>
                <a:spcPts val="0"/>
              </a:spcBef>
              <a:buNone/>
            </a:pPr>
            <a:r>
              <a:rPr lang="zh-TW" altLang="en-US" sz="2000" b="1" dirty="0">
                <a:solidFill>
                  <a:srgbClr val="000066"/>
                </a:solidFill>
                <a:latin typeface="微軟正黑體" pitchFamily="34" charset="-120"/>
                <a:ea typeface="微軟正黑體" pitchFamily="34" charset="-120"/>
                <a:cs typeface="Tahoma" pitchFamily="34" charset="0"/>
              </a:rPr>
              <a:t>二、營業秘密管理</a:t>
            </a:r>
            <a:endParaRPr lang="en-US" altLang="zh-TW" sz="2000" b="1" dirty="0">
              <a:solidFill>
                <a:srgbClr val="000066"/>
              </a:solidFill>
              <a:latin typeface="微軟正黑體" pitchFamily="34" charset="-120"/>
              <a:ea typeface="微軟正黑體" pitchFamily="34" charset="-120"/>
              <a:cs typeface="Tahoma" pitchFamily="34" charset="0"/>
            </a:endParaRPr>
          </a:p>
          <a:p>
            <a:pPr marL="0" indent="0">
              <a:lnSpc>
                <a:spcPct val="110000"/>
              </a:lnSpc>
              <a:spcBef>
                <a:spcPts val="0"/>
              </a:spcBef>
              <a:buNone/>
            </a:pPr>
            <a:r>
              <a:rPr lang="zh-TW" altLang="en-US" sz="2000" dirty="0">
                <a:solidFill>
                  <a:srgbClr val="000066"/>
                </a:solidFill>
                <a:latin typeface="微軟正黑體" pitchFamily="34" charset="-120"/>
                <a:ea typeface="微軟正黑體" pitchFamily="34" charset="-120"/>
                <a:cs typeface="Tahoma" pitchFamily="34" charset="0"/>
              </a:rPr>
              <a:t>        </a:t>
            </a:r>
            <a:r>
              <a:rPr lang="zh-TW" altLang="en-US" sz="1800" dirty="0">
                <a:solidFill>
                  <a:srgbClr val="000066"/>
                </a:solidFill>
                <a:latin typeface="微軟正黑體" pitchFamily="34" charset="-120"/>
                <a:ea typeface="微軟正黑體" pitchFamily="34" charset="-120"/>
                <a:cs typeface="Tahoma" pitchFamily="34" charset="0"/>
              </a:rPr>
              <a:t>前述專利管理相關制度的建構整合逐步完善後，智慧財產權的管理從學習階段進入防禦的策略思考，在內容、人員及環境設備的管理，透過「機密文件管制作業程序」 、</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供應商管理程序」 、</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個人資料保護之管理作業」、</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招募任用管理辦法」、</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工作規則」、</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離職管理辦法」及</a:t>
            </a:r>
            <a:r>
              <a:rPr lang="en-US" altLang="zh-TW" sz="1800" dirty="0">
                <a:solidFill>
                  <a:srgbClr val="000066"/>
                </a:solidFill>
                <a:latin typeface="微軟正黑體" pitchFamily="34" charset="-120"/>
                <a:ea typeface="微軟正黑體" pitchFamily="34" charset="-120"/>
                <a:cs typeface="Tahoma" pitchFamily="34" charset="0"/>
              </a:rPr>
              <a:t>「</a:t>
            </a:r>
            <a:r>
              <a:rPr lang="zh-TW" altLang="en-US" sz="1800" dirty="0">
                <a:solidFill>
                  <a:srgbClr val="000066"/>
                </a:solidFill>
                <a:latin typeface="微軟正黑體" pitchFamily="34" charset="-120"/>
                <a:ea typeface="微軟正黑體" pitchFamily="34" charset="-120"/>
                <a:cs typeface="Tahoma" pitchFamily="34" charset="0"/>
              </a:rPr>
              <a:t>資訊安全管制辦法」的落實控管，並加強人員宣導及教育訓練課程的規畫實施。</a:t>
            </a:r>
            <a:endParaRPr lang="en-US" altLang="zh-TW" sz="1800" dirty="0">
              <a:solidFill>
                <a:srgbClr val="000066"/>
              </a:solidFill>
              <a:latin typeface="微軟正黑體" pitchFamily="34" charset="-120"/>
              <a:ea typeface="微軟正黑體" pitchFamily="34" charset="-120"/>
              <a:cs typeface="Tahoma" pitchFamily="34" charset="0"/>
            </a:endParaRPr>
          </a:p>
          <a:p>
            <a:pPr marL="0" indent="0">
              <a:lnSpc>
                <a:spcPct val="110000"/>
              </a:lnSpc>
              <a:spcBef>
                <a:spcPts val="0"/>
              </a:spcBef>
              <a:buNone/>
            </a:pPr>
            <a:r>
              <a:rPr lang="zh-TW" altLang="en-US" sz="2000" b="1" dirty="0">
                <a:solidFill>
                  <a:srgbClr val="000066"/>
                </a:solidFill>
                <a:latin typeface="微軟正黑體" pitchFamily="34" charset="-120"/>
                <a:ea typeface="微軟正黑體" pitchFamily="34" charset="-120"/>
                <a:cs typeface="Tahoma" pitchFamily="34" charset="0"/>
              </a:rPr>
              <a:t>三、商標及著作權管理</a:t>
            </a:r>
            <a:endParaRPr lang="en-US" altLang="zh-TW" sz="2000" b="1" dirty="0">
              <a:solidFill>
                <a:srgbClr val="000066"/>
              </a:solidFill>
              <a:latin typeface="微軟正黑體" pitchFamily="34" charset="-120"/>
              <a:ea typeface="微軟正黑體" pitchFamily="34" charset="-120"/>
              <a:cs typeface="Tahoma" pitchFamily="34" charset="0"/>
            </a:endParaRPr>
          </a:p>
          <a:p>
            <a:pPr marL="0" indent="0">
              <a:lnSpc>
                <a:spcPct val="110000"/>
              </a:lnSpc>
              <a:spcBef>
                <a:spcPts val="0"/>
              </a:spcBef>
              <a:buNone/>
            </a:pPr>
            <a:r>
              <a:rPr lang="zh-TW" altLang="en-US" sz="1800" dirty="0">
                <a:solidFill>
                  <a:srgbClr val="000066"/>
                </a:solidFill>
                <a:latin typeface="微軟正黑體" pitchFamily="34" charset="-120"/>
                <a:ea typeface="微軟正黑體" pitchFamily="34" charset="-120"/>
                <a:cs typeface="Tahoma" pitchFamily="34" charset="0"/>
              </a:rPr>
              <a:t>        </a:t>
            </a:r>
            <a:r>
              <a:rPr lang="en-US" altLang="zh-TW" sz="1800" dirty="0">
                <a:solidFill>
                  <a:srgbClr val="000066"/>
                </a:solidFill>
                <a:latin typeface="微軟正黑體" pitchFamily="34" charset="-120"/>
                <a:ea typeface="微軟正黑體" pitchFamily="34" charset="-120"/>
                <a:cs typeface="Tahoma" pitchFamily="34" charset="0"/>
              </a:rPr>
              <a:t>B2B</a:t>
            </a:r>
            <a:r>
              <a:rPr lang="zh-TW" altLang="en-US" sz="1800" dirty="0">
                <a:solidFill>
                  <a:srgbClr val="000066"/>
                </a:solidFill>
                <a:latin typeface="微軟正黑體" pitchFamily="34" charset="-120"/>
                <a:ea typeface="微軟正黑體" pitchFamily="34" charset="-120"/>
                <a:cs typeface="Tahoma" pitchFamily="34" charset="0"/>
              </a:rPr>
              <a:t>品牌建立著重於透過品牌持續凝聚與客戶間的信賴感與默契，在設計能力、交貨時間及成本管理方面與客戶建立長期互動的信任，展現對客戶價值。</a:t>
            </a:r>
            <a:r>
              <a:rPr lang="en-US" altLang="zh-TW" sz="1800" dirty="0">
                <a:solidFill>
                  <a:srgbClr val="000066"/>
                </a:solidFill>
                <a:latin typeface="微軟正黑體" pitchFamily="34" charset="-120"/>
                <a:ea typeface="微軟正黑體" pitchFamily="34" charset="-120"/>
                <a:cs typeface="Tahoma" pitchFamily="34" charset="0"/>
              </a:rPr>
              <a:t>2022</a:t>
            </a:r>
            <a:r>
              <a:rPr lang="zh-TW" altLang="en-US" sz="1800" dirty="0">
                <a:solidFill>
                  <a:srgbClr val="000066"/>
                </a:solidFill>
                <a:latin typeface="微軟正黑體" pitchFamily="34" charset="-120"/>
                <a:ea typeface="微軟正黑體" pitchFamily="34" charset="-120"/>
                <a:cs typeface="Tahoma" pitchFamily="34" charset="0"/>
              </a:rPr>
              <a:t>年智慧財產管理範疇新增商標管理，盤點檢視商標的註冊包含文字及圖形，進行相關申請並陸續完成註冊，以確保商標使用權。</a:t>
            </a:r>
          </a:p>
          <a:p>
            <a:pPr marL="0" indent="0">
              <a:lnSpc>
                <a:spcPct val="110000"/>
              </a:lnSpc>
              <a:spcBef>
                <a:spcPts val="0"/>
              </a:spcBef>
              <a:buNone/>
            </a:pPr>
            <a:endParaRPr lang="en-US" altLang="zh-TW" sz="1800" dirty="0">
              <a:solidFill>
                <a:srgbClr val="000066"/>
              </a:solidFill>
              <a:latin typeface="微軟正黑體" pitchFamily="34" charset="-120"/>
              <a:ea typeface="微軟正黑體" pitchFamily="34" charset="-120"/>
              <a:cs typeface="Tahoma" pitchFamily="34" charset="0"/>
            </a:endParaRPr>
          </a:p>
        </p:txBody>
      </p:sp>
      <p:sp>
        <p:nvSpPr>
          <p:cNvPr id="2" name="頁尾版面配置區 1"/>
          <p:cNvSpPr>
            <a:spLocks noGrp="1"/>
          </p:cNvSpPr>
          <p:nvPr>
            <p:ph type="ftr" sz="quarter" idx="11"/>
          </p:nvPr>
        </p:nvSpPr>
        <p:spPr/>
        <p:txBody>
          <a:bodyPr/>
          <a:lstStyle/>
          <a:p>
            <a:r>
              <a:rPr lang="zh-TW" altLang="en-US" dirty="0"/>
              <a:t>第</a:t>
            </a:r>
            <a:r>
              <a:rPr lang="en-US" altLang="zh-TW" dirty="0"/>
              <a:t>3</a:t>
            </a:r>
            <a:r>
              <a:rPr lang="zh-TW" altLang="en-US" dirty="0"/>
              <a:t>頁</a:t>
            </a:r>
          </a:p>
        </p:txBody>
      </p:sp>
    </p:spTree>
    <p:extLst>
      <p:ext uri="{BB962C8B-B14F-4D97-AF65-F5344CB8AC3E}">
        <p14:creationId xmlns:p14="http://schemas.microsoft.com/office/powerpoint/2010/main" val="26787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內容版面配置區 17"/>
          <p:cNvSpPr>
            <a:spLocks noGrp="1"/>
          </p:cNvSpPr>
          <p:nvPr>
            <p:ph idx="1"/>
          </p:nvPr>
        </p:nvSpPr>
        <p:spPr>
          <a:xfrm>
            <a:off x="467544" y="731837"/>
            <a:ext cx="8229600" cy="5433467"/>
          </a:xfrm>
        </p:spPr>
        <p:txBody>
          <a:bodyPr>
            <a:normAutofit/>
          </a:bodyPr>
          <a:lstStyle/>
          <a:p>
            <a:pPr>
              <a:buFont typeface="Wingdings" pitchFamily="2" charset="2"/>
              <a:buChar char="n"/>
            </a:pPr>
            <a:r>
              <a:rPr lang="zh-TW" altLang="en-US" sz="2400" b="1" dirty="0">
                <a:solidFill>
                  <a:schemeClr val="accent1">
                    <a:lumMod val="50000"/>
                  </a:schemeClr>
                </a:solidFill>
                <a:latin typeface="微軟正黑體" pitchFamily="34" charset="-120"/>
                <a:ea typeface="微軟正黑體" pitchFamily="34" charset="-120"/>
              </a:rPr>
              <a:t>執行情形</a:t>
            </a:r>
            <a:endParaRPr lang="en-US" altLang="zh-TW" sz="2400" b="1" dirty="0">
              <a:solidFill>
                <a:schemeClr val="accent1">
                  <a:lumMod val="50000"/>
                </a:schemeClr>
              </a:solidFill>
              <a:latin typeface="微軟正黑體" pitchFamily="34" charset="-120"/>
              <a:ea typeface="微軟正黑體" pitchFamily="34" charset="-120"/>
            </a:endParaRPr>
          </a:p>
          <a:p>
            <a:pPr marL="0" lvl="0" indent="0">
              <a:buNone/>
            </a:pPr>
            <a:r>
              <a:rPr lang="en-US" altLang="zh-TW" sz="2000" dirty="0">
                <a:solidFill>
                  <a:schemeClr val="accent1">
                    <a:lumMod val="50000"/>
                  </a:schemeClr>
                </a:solidFill>
                <a:latin typeface="微軟正黑體" pitchFamily="34" charset="-120"/>
                <a:ea typeface="微軟正黑體" pitchFamily="34" charset="-120"/>
              </a:rPr>
              <a:t>_</a:t>
            </a:r>
            <a:r>
              <a:rPr lang="zh-TW" altLang="zh-TW" sz="2000" dirty="0">
                <a:solidFill>
                  <a:schemeClr val="accent1">
                    <a:lumMod val="50000"/>
                  </a:schemeClr>
                </a:solidFill>
                <a:latin typeface="微軟正黑體" pitchFamily="34" charset="-120"/>
                <a:ea typeface="微軟正黑體" pitchFamily="34" charset="-120"/>
              </a:rPr>
              <a:t>全球專利申請總數累積</a:t>
            </a:r>
            <a:r>
              <a:rPr lang="en-US" altLang="zh-TW" sz="2000" dirty="0">
                <a:solidFill>
                  <a:srgbClr val="0000CC"/>
                </a:solidFill>
                <a:latin typeface="微軟正黑體" pitchFamily="34" charset="-120"/>
                <a:ea typeface="微軟正黑體" pitchFamily="34" charset="-120"/>
              </a:rPr>
              <a:t>106</a:t>
            </a:r>
            <a:r>
              <a:rPr lang="zh-TW" altLang="zh-TW" sz="2000" dirty="0">
                <a:solidFill>
                  <a:schemeClr val="accent1">
                    <a:lumMod val="50000"/>
                  </a:schemeClr>
                </a:solidFill>
                <a:latin typeface="微軟正黑體" pitchFamily="34" charset="-120"/>
                <a:ea typeface="微軟正黑體" pitchFamily="34" charset="-120"/>
              </a:rPr>
              <a:t>件</a:t>
            </a:r>
            <a:r>
              <a:rPr lang="en-US" altLang="zh-TW" sz="2000" dirty="0">
                <a:solidFill>
                  <a:schemeClr val="accent1">
                    <a:lumMod val="50000"/>
                  </a:schemeClr>
                </a:solidFill>
                <a:latin typeface="微軟正黑體" pitchFamily="34" charset="-120"/>
                <a:ea typeface="微軟正黑體" pitchFamily="34" charset="-120"/>
              </a:rPr>
              <a:t>(2025</a:t>
            </a:r>
            <a:r>
              <a:rPr lang="zh-TW" altLang="en-US" sz="2000" dirty="0">
                <a:solidFill>
                  <a:schemeClr val="accent1">
                    <a:lumMod val="50000"/>
                  </a:schemeClr>
                </a:solidFill>
                <a:latin typeface="微軟正黑體" pitchFamily="34" charset="-120"/>
                <a:ea typeface="微軟正黑體" pitchFamily="34" charset="-120"/>
              </a:rPr>
              <a:t>年度新增</a:t>
            </a:r>
            <a:r>
              <a:rPr lang="en-US" altLang="zh-TW" sz="2000" dirty="0">
                <a:solidFill>
                  <a:schemeClr val="accent1">
                    <a:lumMod val="50000"/>
                  </a:schemeClr>
                </a:solidFill>
                <a:latin typeface="微軟正黑體" pitchFamily="34" charset="-120"/>
                <a:ea typeface="微軟正黑體" pitchFamily="34" charset="-120"/>
              </a:rPr>
              <a:t>2</a:t>
            </a:r>
            <a:r>
              <a:rPr lang="zh-TW" altLang="en-US" sz="2000" dirty="0">
                <a:solidFill>
                  <a:schemeClr val="accent1">
                    <a:lumMod val="50000"/>
                  </a:schemeClr>
                </a:solidFill>
                <a:latin typeface="微軟正黑體" pitchFamily="34" charset="-120"/>
                <a:ea typeface="微軟正黑體" pitchFamily="34" charset="-120"/>
              </a:rPr>
              <a:t>件</a:t>
            </a:r>
            <a:r>
              <a:rPr lang="en-US" altLang="zh-TW" sz="2000" dirty="0">
                <a:solidFill>
                  <a:schemeClr val="accent1">
                    <a:lumMod val="50000"/>
                  </a:schemeClr>
                </a:solidFill>
                <a:latin typeface="微軟正黑體" pitchFamily="34" charset="-120"/>
                <a:ea typeface="微軟正黑體" pitchFamily="34" charset="-120"/>
              </a:rPr>
              <a:t>)</a:t>
            </a:r>
            <a:r>
              <a:rPr lang="zh-TW" altLang="zh-TW" sz="2000" dirty="0">
                <a:solidFill>
                  <a:schemeClr val="accent1">
                    <a:lumMod val="50000"/>
                  </a:schemeClr>
                </a:solidFill>
                <a:latin typeface="微軟正黑體" pitchFamily="34" charset="-120"/>
                <a:ea typeface="微軟正黑體" pitchFamily="34" charset="-120"/>
              </a:rPr>
              <a:t>，全球專利獲准總數累積</a:t>
            </a:r>
            <a:r>
              <a:rPr lang="en-US" altLang="zh-TW" sz="2000" dirty="0">
                <a:solidFill>
                  <a:srgbClr val="0000CC"/>
                </a:solidFill>
                <a:latin typeface="微軟正黑體" pitchFamily="34" charset="-120"/>
                <a:ea typeface="微軟正黑體" pitchFamily="34" charset="-120"/>
              </a:rPr>
              <a:t>84</a:t>
            </a:r>
            <a:r>
              <a:rPr lang="zh-TW" altLang="zh-TW" sz="2000" dirty="0">
                <a:solidFill>
                  <a:schemeClr val="accent1">
                    <a:lumMod val="50000"/>
                  </a:schemeClr>
                </a:solidFill>
                <a:latin typeface="微軟正黑體" pitchFamily="34" charset="-120"/>
                <a:ea typeface="微軟正黑體" pitchFamily="34" charset="-120"/>
              </a:rPr>
              <a:t>件</a:t>
            </a:r>
            <a:r>
              <a:rPr lang="en-US" altLang="zh-TW" sz="2000" dirty="0">
                <a:solidFill>
                  <a:schemeClr val="accent1">
                    <a:lumMod val="50000"/>
                  </a:schemeClr>
                </a:solidFill>
                <a:latin typeface="微軟正黑體" pitchFamily="34" charset="-120"/>
                <a:ea typeface="微軟正黑體" pitchFamily="34" charset="-120"/>
              </a:rPr>
              <a:t>(2025</a:t>
            </a:r>
            <a:r>
              <a:rPr lang="zh-TW" altLang="en-US" sz="2000" dirty="0">
                <a:solidFill>
                  <a:schemeClr val="accent1">
                    <a:lumMod val="50000"/>
                  </a:schemeClr>
                </a:solidFill>
                <a:latin typeface="微軟正黑體" pitchFamily="34" charset="-120"/>
                <a:ea typeface="微軟正黑體" pitchFamily="34" charset="-120"/>
              </a:rPr>
              <a:t>年度新增</a:t>
            </a:r>
            <a:r>
              <a:rPr lang="en-US" altLang="zh-TW" sz="2000" dirty="0">
                <a:solidFill>
                  <a:schemeClr val="accent1">
                    <a:lumMod val="50000"/>
                  </a:schemeClr>
                </a:solidFill>
                <a:latin typeface="微軟正黑體" pitchFamily="34" charset="-120"/>
                <a:ea typeface="微軟正黑體" pitchFamily="34" charset="-120"/>
              </a:rPr>
              <a:t>2</a:t>
            </a:r>
            <a:r>
              <a:rPr lang="zh-TW" altLang="en-US" sz="2000" dirty="0">
                <a:solidFill>
                  <a:schemeClr val="accent1">
                    <a:lumMod val="50000"/>
                  </a:schemeClr>
                </a:solidFill>
                <a:latin typeface="微軟正黑體" pitchFamily="34" charset="-120"/>
                <a:ea typeface="微軟正黑體" pitchFamily="34" charset="-120"/>
              </a:rPr>
              <a:t>件</a:t>
            </a:r>
            <a:r>
              <a:rPr lang="en-US" altLang="zh-TW" sz="2000" dirty="0">
                <a:solidFill>
                  <a:schemeClr val="accent1">
                    <a:lumMod val="50000"/>
                  </a:schemeClr>
                </a:solidFill>
                <a:latin typeface="微軟正黑體" pitchFamily="34" charset="-120"/>
                <a:ea typeface="微軟正黑體" pitchFamily="34" charset="-120"/>
              </a:rPr>
              <a:t>)</a:t>
            </a:r>
            <a:r>
              <a:rPr lang="zh-TW" altLang="zh-TW" sz="2000" dirty="0">
                <a:solidFill>
                  <a:schemeClr val="accent1">
                    <a:lumMod val="50000"/>
                  </a:schemeClr>
                </a:solidFill>
                <a:latin typeface="微軟正黑體" pitchFamily="34" charset="-120"/>
                <a:ea typeface="微軟正黑體" pitchFamily="34" charset="-120"/>
              </a:rPr>
              <a:t>。</a:t>
            </a:r>
            <a:endParaRPr lang="en-US" altLang="zh-TW" sz="2000" dirty="0">
              <a:solidFill>
                <a:schemeClr val="accent1">
                  <a:lumMod val="50000"/>
                </a:schemeClr>
              </a:solidFill>
              <a:latin typeface="微軟正黑體" pitchFamily="34" charset="-120"/>
              <a:ea typeface="微軟正黑體" pitchFamily="34" charset="-120"/>
            </a:endParaRPr>
          </a:p>
          <a:p>
            <a:pPr marL="0" lvl="0" indent="0">
              <a:buNone/>
            </a:pPr>
            <a:r>
              <a:rPr lang="en-US" altLang="zh-TW" sz="2000" dirty="0">
                <a:solidFill>
                  <a:schemeClr val="accent1">
                    <a:lumMod val="50000"/>
                  </a:schemeClr>
                </a:solidFill>
                <a:latin typeface="微軟正黑體" pitchFamily="34" charset="-120"/>
                <a:ea typeface="微軟正黑體" pitchFamily="34" charset="-120"/>
              </a:rPr>
              <a:t>_</a:t>
            </a:r>
            <a:r>
              <a:rPr lang="zh-TW" altLang="en-US" sz="2000" dirty="0">
                <a:solidFill>
                  <a:schemeClr val="accent1">
                    <a:lumMod val="50000"/>
                  </a:schemeClr>
                </a:solidFill>
                <a:latin typeface="微軟正黑體" pitchFamily="34" charset="-120"/>
                <a:ea typeface="微軟正黑體" pitchFamily="34" charset="-120"/>
              </a:rPr>
              <a:t>營業秘密列冊管理累積</a:t>
            </a:r>
            <a:r>
              <a:rPr lang="en-US" altLang="zh-TW" sz="2000" dirty="0">
                <a:solidFill>
                  <a:srgbClr val="0000CC"/>
                </a:solidFill>
                <a:latin typeface="微軟正黑體" pitchFamily="34" charset="-120"/>
                <a:ea typeface="微軟正黑體" pitchFamily="34" charset="-120"/>
              </a:rPr>
              <a:t>2</a:t>
            </a:r>
            <a:r>
              <a:rPr lang="zh-TW" altLang="en-US" sz="2000" dirty="0">
                <a:solidFill>
                  <a:schemeClr val="accent1">
                    <a:lumMod val="50000"/>
                  </a:schemeClr>
                </a:solidFill>
                <a:latin typeface="微軟正黑體" pitchFamily="34" charset="-120"/>
                <a:ea typeface="微軟正黑體" pitchFamily="34" charset="-120"/>
              </a:rPr>
              <a:t>件</a:t>
            </a:r>
            <a:r>
              <a:rPr lang="zh-TW" altLang="zh-TW" sz="2000" dirty="0">
                <a:solidFill>
                  <a:schemeClr val="accent1">
                    <a:lumMod val="50000"/>
                  </a:schemeClr>
                </a:solidFill>
                <a:latin typeface="微軟正黑體" pitchFamily="34" charset="-120"/>
                <a:ea typeface="微軟正黑體" pitchFamily="34" charset="-120"/>
              </a:rPr>
              <a:t>。</a:t>
            </a:r>
            <a:endParaRPr lang="en-US" altLang="zh-TW" sz="2000" dirty="0">
              <a:solidFill>
                <a:schemeClr val="accent1">
                  <a:lumMod val="50000"/>
                </a:schemeClr>
              </a:solidFill>
              <a:latin typeface="微軟正黑體" pitchFamily="34" charset="-120"/>
              <a:ea typeface="微軟正黑體" pitchFamily="34" charset="-120"/>
            </a:endParaRPr>
          </a:p>
          <a:p>
            <a:pPr marL="0" lvl="0" indent="0">
              <a:buNone/>
            </a:pPr>
            <a:r>
              <a:rPr lang="en-US" altLang="zh-TW" sz="2000" dirty="0">
                <a:solidFill>
                  <a:schemeClr val="accent1">
                    <a:lumMod val="50000"/>
                  </a:schemeClr>
                </a:solidFill>
                <a:latin typeface="微軟正黑體" pitchFamily="34" charset="-120"/>
                <a:ea typeface="微軟正黑體" pitchFamily="34" charset="-120"/>
              </a:rPr>
              <a:t>_</a:t>
            </a:r>
            <a:r>
              <a:rPr lang="zh-TW" altLang="en-US" sz="2000" dirty="0">
                <a:solidFill>
                  <a:schemeClr val="accent1">
                    <a:lumMod val="50000"/>
                  </a:schemeClr>
                </a:solidFill>
                <a:latin typeface="微軟正黑體" pitchFamily="34" charset="-120"/>
                <a:ea typeface="微軟正黑體" pitchFamily="34" charset="-120"/>
              </a:rPr>
              <a:t>全球商標獲准總數</a:t>
            </a:r>
            <a:r>
              <a:rPr lang="en-US" altLang="zh-TW" sz="2000" dirty="0">
                <a:solidFill>
                  <a:schemeClr val="accent1">
                    <a:lumMod val="50000"/>
                  </a:schemeClr>
                </a:solidFill>
                <a:latin typeface="微軟正黑體" pitchFamily="34" charset="-120"/>
                <a:ea typeface="微軟正黑體" pitchFamily="34" charset="-120"/>
              </a:rPr>
              <a:t>(</a:t>
            </a:r>
            <a:r>
              <a:rPr lang="zh-TW" altLang="en-US" sz="2000" dirty="0">
                <a:solidFill>
                  <a:schemeClr val="accent1">
                    <a:lumMod val="50000"/>
                  </a:schemeClr>
                </a:solidFill>
                <a:latin typeface="微軟正黑體" pitchFamily="34" charset="-120"/>
                <a:ea typeface="微軟正黑體" pitchFamily="34" charset="-120"/>
              </a:rPr>
              <a:t>文字及圖形</a:t>
            </a:r>
            <a:r>
              <a:rPr lang="en-US" altLang="zh-TW" sz="2000" dirty="0">
                <a:solidFill>
                  <a:schemeClr val="accent1">
                    <a:lumMod val="50000"/>
                  </a:schemeClr>
                </a:solidFill>
                <a:latin typeface="微軟正黑體" pitchFamily="34" charset="-120"/>
                <a:ea typeface="微軟正黑體" pitchFamily="34" charset="-120"/>
              </a:rPr>
              <a:t>)</a:t>
            </a:r>
            <a:r>
              <a:rPr lang="zh-TW" altLang="en-US" sz="2000" dirty="0">
                <a:solidFill>
                  <a:schemeClr val="accent1">
                    <a:lumMod val="50000"/>
                  </a:schemeClr>
                </a:solidFill>
                <a:latin typeface="微軟正黑體" pitchFamily="34" charset="-120"/>
                <a:ea typeface="微軟正黑體" pitchFamily="34" charset="-120"/>
              </a:rPr>
              <a:t>累積</a:t>
            </a:r>
            <a:r>
              <a:rPr lang="en-US" altLang="zh-TW" sz="2000" dirty="0">
                <a:solidFill>
                  <a:srgbClr val="0000CC"/>
                </a:solidFill>
                <a:latin typeface="微軟正黑體" pitchFamily="34" charset="-120"/>
                <a:ea typeface="微軟正黑體" pitchFamily="34" charset="-120"/>
              </a:rPr>
              <a:t>6</a:t>
            </a:r>
            <a:r>
              <a:rPr lang="zh-TW" altLang="en-US" sz="2000" dirty="0">
                <a:solidFill>
                  <a:schemeClr val="accent1">
                    <a:lumMod val="50000"/>
                  </a:schemeClr>
                </a:solidFill>
                <a:latin typeface="微軟正黑體" pitchFamily="34" charset="-120"/>
                <a:ea typeface="微軟正黑體" pitchFamily="34" charset="-120"/>
              </a:rPr>
              <a:t>件</a:t>
            </a:r>
            <a:r>
              <a:rPr lang="zh-TW" altLang="zh-TW" sz="2000" dirty="0">
                <a:solidFill>
                  <a:schemeClr val="accent1">
                    <a:lumMod val="50000"/>
                  </a:schemeClr>
                </a:solidFill>
                <a:latin typeface="微軟正黑體" pitchFamily="34" charset="-120"/>
                <a:ea typeface="微軟正黑體" pitchFamily="34" charset="-120"/>
              </a:rPr>
              <a:t>。</a:t>
            </a:r>
            <a:endParaRPr lang="en-US" altLang="zh-TW" sz="2000" dirty="0">
              <a:solidFill>
                <a:schemeClr val="accent1">
                  <a:lumMod val="50000"/>
                </a:schemeClr>
              </a:solidFill>
              <a:latin typeface="微軟正黑體" pitchFamily="34" charset="-120"/>
              <a:ea typeface="微軟正黑體" pitchFamily="34" charset="-120"/>
            </a:endParaRPr>
          </a:p>
          <a:p>
            <a:pPr marL="0" lvl="0" indent="0">
              <a:buNone/>
            </a:pPr>
            <a:r>
              <a:rPr lang="en-US" altLang="zh-TW" sz="2000" dirty="0">
                <a:solidFill>
                  <a:schemeClr val="accent1">
                    <a:lumMod val="50000"/>
                  </a:schemeClr>
                </a:solidFill>
                <a:latin typeface="微軟正黑體" pitchFamily="34" charset="-120"/>
                <a:ea typeface="微軟正黑體" pitchFamily="34" charset="-120"/>
              </a:rPr>
              <a:t>_</a:t>
            </a:r>
            <a:r>
              <a:rPr lang="zh-TW" altLang="en-US" sz="2000" dirty="0">
                <a:solidFill>
                  <a:schemeClr val="accent1">
                    <a:lumMod val="50000"/>
                  </a:schemeClr>
                </a:solidFill>
                <a:latin typeface="微軟正黑體" pitchFamily="34" charset="-120"/>
                <a:ea typeface="微軟正黑體" pitchFamily="34" charset="-120"/>
              </a:rPr>
              <a:t>著作權申請總數累積</a:t>
            </a:r>
            <a:r>
              <a:rPr lang="en-US" altLang="zh-TW" sz="2000" dirty="0">
                <a:solidFill>
                  <a:srgbClr val="0000CC"/>
                </a:solidFill>
                <a:latin typeface="微軟正黑體" pitchFamily="34" charset="-120"/>
                <a:ea typeface="微軟正黑體" pitchFamily="34" charset="-120"/>
              </a:rPr>
              <a:t>1</a:t>
            </a:r>
            <a:r>
              <a:rPr lang="zh-TW" altLang="en-US" sz="2000" dirty="0">
                <a:solidFill>
                  <a:schemeClr val="accent1">
                    <a:lumMod val="50000"/>
                  </a:schemeClr>
                </a:solidFill>
                <a:latin typeface="微軟正黑體" pitchFamily="34" charset="-120"/>
                <a:ea typeface="微軟正黑體" pitchFamily="34" charset="-120"/>
              </a:rPr>
              <a:t>件</a:t>
            </a:r>
            <a:r>
              <a:rPr lang="zh-TW" altLang="zh-TW" sz="2000" dirty="0">
                <a:solidFill>
                  <a:schemeClr val="accent1">
                    <a:lumMod val="50000"/>
                  </a:schemeClr>
                </a:solidFill>
                <a:latin typeface="微軟正黑體" pitchFamily="34" charset="-120"/>
                <a:ea typeface="微軟正黑體" pitchFamily="34" charset="-120"/>
              </a:rPr>
              <a:t>。</a:t>
            </a:r>
            <a:endParaRPr lang="en-US" altLang="zh-TW" sz="2000" dirty="0">
              <a:solidFill>
                <a:schemeClr val="accent1">
                  <a:lumMod val="50000"/>
                </a:schemeClr>
              </a:solidFill>
              <a:latin typeface="微軟正黑體" pitchFamily="34" charset="-120"/>
              <a:ea typeface="微軟正黑體" pitchFamily="34" charset="-120"/>
            </a:endParaRPr>
          </a:p>
          <a:p>
            <a:pPr marL="0" lvl="0" indent="0">
              <a:buNone/>
            </a:pPr>
            <a:endParaRPr lang="en-US" altLang="zh-TW" sz="2400" b="1" dirty="0">
              <a:solidFill>
                <a:schemeClr val="accent1">
                  <a:lumMod val="50000"/>
                </a:schemeClr>
              </a:solidFill>
              <a:latin typeface="微軟正黑體" pitchFamily="34" charset="-120"/>
              <a:ea typeface="微軟正黑體" pitchFamily="34" charset="-120"/>
            </a:endParaRPr>
          </a:p>
          <a:p>
            <a:pPr marL="0" lvl="0" indent="0">
              <a:buNone/>
            </a:pPr>
            <a:endParaRPr lang="en-US" altLang="zh-TW" sz="2400" b="1" dirty="0">
              <a:solidFill>
                <a:schemeClr val="accent1">
                  <a:lumMod val="50000"/>
                </a:schemeClr>
              </a:solidFill>
              <a:latin typeface="微軟正黑體" pitchFamily="34" charset="-120"/>
              <a:ea typeface="微軟正黑體" pitchFamily="34" charset="-120"/>
            </a:endParaRPr>
          </a:p>
          <a:p>
            <a:pPr marL="0" lvl="0" indent="0">
              <a:buNone/>
            </a:pPr>
            <a:endParaRPr lang="en-US" altLang="zh-TW" sz="2400" b="1" dirty="0">
              <a:solidFill>
                <a:schemeClr val="accent1">
                  <a:lumMod val="50000"/>
                </a:schemeClr>
              </a:solidFill>
              <a:latin typeface="微軟正黑體" pitchFamily="34" charset="-120"/>
              <a:ea typeface="微軟正黑體" pitchFamily="34" charset="-120"/>
            </a:endParaRPr>
          </a:p>
          <a:p>
            <a:pPr marL="0" lvl="0" indent="0">
              <a:buNone/>
            </a:pPr>
            <a:endParaRPr lang="en-US" altLang="zh-TW" sz="2400" b="1" dirty="0">
              <a:solidFill>
                <a:schemeClr val="accent1">
                  <a:lumMod val="50000"/>
                </a:schemeClr>
              </a:solidFill>
              <a:latin typeface="微軟正黑體" pitchFamily="34" charset="-120"/>
              <a:ea typeface="微軟正黑體" pitchFamily="34" charset="-120"/>
            </a:endParaRPr>
          </a:p>
          <a:p>
            <a:pPr marL="0" lvl="0" indent="0">
              <a:buNone/>
            </a:pPr>
            <a:endParaRPr lang="en-US" altLang="zh-TW" sz="2400" b="1" dirty="0">
              <a:solidFill>
                <a:schemeClr val="accent1">
                  <a:lumMod val="50000"/>
                </a:schemeClr>
              </a:solidFill>
              <a:latin typeface="微軟正黑體" pitchFamily="34" charset="-120"/>
              <a:ea typeface="微軟正黑體" pitchFamily="34" charset="-120"/>
            </a:endParaRPr>
          </a:p>
          <a:p>
            <a:pPr marL="0" lvl="0" indent="0">
              <a:buNone/>
            </a:pPr>
            <a:endParaRPr lang="en-US" altLang="zh-TW" sz="2400" b="1" dirty="0">
              <a:solidFill>
                <a:schemeClr val="accent1">
                  <a:lumMod val="50000"/>
                </a:schemeClr>
              </a:solidFill>
              <a:latin typeface="微軟正黑體" pitchFamily="34" charset="-120"/>
              <a:ea typeface="微軟正黑體" pitchFamily="34" charset="-120"/>
            </a:endParaRPr>
          </a:p>
          <a:p>
            <a:pPr marL="0" lvl="0" indent="0">
              <a:buNone/>
            </a:pPr>
            <a:endParaRPr lang="en-US" altLang="zh-TW" sz="2400" b="1" dirty="0">
              <a:solidFill>
                <a:schemeClr val="accent1">
                  <a:lumMod val="50000"/>
                </a:schemeClr>
              </a:solidFill>
              <a:latin typeface="微軟正黑體" pitchFamily="34" charset="-120"/>
              <a:ea typeface="微軟正黑體" pitchFamily="34" charset="-120"/>
            </a:endParaRPr>
          </a:p>
        </p:txBody>
      </p:sp>
      <p:sp>
        <p:nvSpPr>
          <p:cNvPr id="2" name="頁尾版面配置區 1"/>
          <p:cNvSpPr>
            <a:spLocks noGrp="1"/>
          </p:cNvSpPr>
          <p:nvPr>
            <p:ph type="ftr" sz="quarter" idx="11"/>
          </p:nvPr>
        </p:nvSpPr>
        <p:spPr/>
        <p:txBody>
          <a:bodyPr/>
          <a:lstStyle/>
          <a:p>
            <a:r>
              <a:rPr lang="zh-TW" altLang="en-US" dirty="0"/>
              <a:t>第</a:t>
            </a:r>
            <a:r>
              <a:rPr lang="en-US" altLang="zh-TW" dirty="0"/>
              <a:t>5</a:t>
            </a:r>
            <a:r>
              <a:rPr lang="zh-TW" altLang="en-US" dirty="0"/>
              <a:t>頁</a:t>
            </a:r>
          </a:p>
        </p:txBody>
      </p:sp>
      <p:grpSp>
        <p:nvGrpSpPr>
          <p:cNvPr id="3" name="群組 2"/>
          <p:cNvGrpSpPr/>
          <p:nvPr/>
        </p:nvGrpSpPr>
        <p:grpSpPr>
          <a:xfrm>
            <a:off x="683568" y="3068960"/>
            <a:ext cx="7920880" cy="3212345"/>
            <a:chOff x="624114" y="3164114"/>
            <a:chExt cx="7476278" cy="2685143"/>
          </a:xfrm>
        </p:grpSpPr>
        <p:pic>
          <p:nvPicPr>
            <p:cNvPr id="7" name="圖片 6"/>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12150" t="12502" r="11584" b="13750"/>
            <a:stretch/>
          </p:blipFill>
          <p:spPr>
            <a:xfrm>
              <a:off x="624114" y="3164114"/>
              <a:ext cx="1886857" cy="2685143"/>
            </a:xfrm>
            <a:prstGeom prst="rect">
              <a:avLst/>
            </a:prstGeom>
          </p:spPr>
        </p:pic>
        <p:pic>
          <p:nvPicPr>
            <p:cNvPr id="8" name="圖片 7"/>
            <p:cNvPicPr>
              <a:picLocks noChangeAspect="1"/>
            </p:cNvPicPr>
            <p:nvPr/>
          </p:nvPicPr>
          <p:blipFill rotWithShape="1">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b="8425"/>
            <a:stretch/>
          </p:blipFill>
          <p:spPr>
            <a:xfrm>
              <a:off x="3535284" y="3164114"/>
              <a:ext cx="1828804" cy="2394857"/>
            </a:xfrm>
            <a:prstGeom prst="rect">
              <a:avLst/>
            </a:prstGeom>
          </p:spPr>
        </p:pic>
        <p:pic>
          <p:nvPicPr>
            <p:cNvPr id="9" name="圖片 8"/>
            <p:cNvPicPr>
              <a:picLocks noChangeAspect="1"/>
            </p:cNvPicPr>
            <p:nvPr/>
          </p:nvPicPr>
          <p:blipFill rotWithShape="1">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b="10420"/>
            <a:stretch/>
          </p:blipFill>
          <p:spPr>
            <a:xfrm>
              <a:off x="6271588" y="3717032"/>
              <a:ext cx="1828804" cy="1247796"/>
            </a:xfrm>
            <a:prstGeom prst="rect">
              <a:avLst/>
            </a:prstGeom>
          </p:spPr>
        </p:pic>
      </p:grpSp>
    </p:spTree>
    <p:extLst>
      <p:ext uri="{BB962C8B-B14F-4D97-AF65-F5344CB8AC3E}">
        <p14:creationId xmlns:p14="http://schemas.microsoft.com/office/powerpoint/2010/main" val="2127647461"/>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4885</TotalTime>
  <Words>784</Words>
  <Application>Microsoft Office PowerPoint</Application>
  <PresentationFormat>如螢幕大小 (4:3)</PresentationFormat>
  <Paragraphs>75</Paragraphs>
  <Slides>5</Slides>
  <Notes>4</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5</vt:i4>
      </vt:variant>
    </vt:vector>
  </HeadingPairs>
  <TitlesOfParts>
    <vt:vector size="11" baseType="lpstr">
      <vt:lpstr>微軟正黑體</vt:lpstr>
      <vt:lpstr>新細明體</vt:lpstr>
      <vt:lpstr>Arial</vt:lpstr>
      <vt:lpstr>Calibri</vt:lpstr>
      <vt:lpstr>Wingdings</vt:lpstr>
      <vt:lpstr>Office 佈景主題</vt:lpstr>
      <vt:lpstr>智慧財產管理計畫</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智慧財產管理計畫</dc:title>
  <dc:creator>Hsiuju Chen 陳秀如</dc:creator>
  <cp:lastModifiedBy>Kelly.Wang 王雅瑜</cp:lastModifiedBy>
  <cp:revision>126</cp:revision>
  <dcterms:created xsi:type="dcterms:W3CDTF">2020-05-11T02:16:29Z</dcterms:created>
  <dcterms:modified xsi:type="dcterms:W3CDTF">2026-03-05T10:49:46Z</dcterms:modified>
</cp:coreProperties>
</file>