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78" r:id="rId8"/>
    <p:sldId id="269" r:id="rId9"/>
    <p:sldId id="274" r:id="rId10"/>
    <p:sldId id="279" r:id="rId11"/>
    <p:sldId id="272" r:id="rId12"/>
    <p:sldId id="275" r:id="rId13"/>
    <p:sldId id="276" r:id="rId14"/>
    <p:sldId id="273" r:id="rId1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FFF"/>
    <a:srgbClr val="CCECFF"/>
    <a:srgbClr val="FFFFB3"/>
    <a:srgbClr val="F9FBC9"/>
    <a:srgbClr val="ECFEBA"/>
    <a:srgbClr val="FFAFAF"/>
    <a:srgbClr val="FFDF79"/>
    <a:srgbClr val="FF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8" d="100"/>
          <a:sy n="58" d="100"/>
        </p:scale>
        <p:origin x="-1494" y="-1032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dirty="0"/>
              <a:t>Sales </a:t>
            </a:r>
            <a:r>
              <a:rPr lang="en-US" altLang="en-US" dirty="0" smtClean="0"/>
              <a:t>Revenue</a:t>
            </a:r>
            <a:endParaRPr lang="en-US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325442990562718E-2"/>
          <c:y val="0.10797465611470815"/>
          <c:w val="0.70258061928608961"/>
          <c:h val="0.70313877628708665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Sales Revenue (M-NT$)</c:v>
                </c:pt>
              </c:strCache>
            </c:strRef>
          </c:tx>
          <c:marker>
            <c:symbol val="none"/>
          </c:marker>
          <c:cat>
            <c:strRef>
              <c:f>工作表1!$B$1:$S$1</c:f>
              <c:strCache>
                <c:ptCount val="18"/>
                <c:pt idx="0">
                  <c:v>13-Jan</c:v>
                </c:pt>
                <c:pt idx="1">
                  <c:v>13-Feb</c:v>
                </c:pt>
                <c:pt idx="2">
                  <c:v>13-Mar</c:v>
                </c:pt>
                <c:pt idx="3">
                  <c:v>13-Apr</c:v>
                </c:pt>
                <c:pt idx="4">
                  <c:v>13-May</c:v>
                </c:pt>
                <c:pt idx="5">
                  <c:v>13-Jun</c:v>
                </c:pt>
                <c:pt idx="6">
                  <c:v>13-Jul</c:v>
                </c:pt>
                <c:pt idx="7">
                  <c:v>13-Aug</c:v>
                </c:pt>
                <c:pt idx="8">
                  <c:v>13-Sep</c:v>
                </c:pt>
                <c:pt idx="9">
                  <c:v>13-Oct</c:v>
                </c:pt>
                <c:pt idx="10">
                  <c:v>13-Nov</c:v>
                </c:pt>
                <c:pt idx="11">
                  <c:v>13-Dec</c:v>
                </c:pt>
                <c:pt idx="12">
                  <c:v>14-Jan</c:v>
                </c:pt>
                <c:pt idx="13">
                  <c:v>14-Feb</c:v>
                </c:pt>
                <c:pt idx="14">
                  <c:v>14-Mar</c:v>
                </c:pt>
                <c:pt idx="15">
                  <c:v>14-Apr</c:v>
                </c:pt>
                <c:pt idx="16">
                  <c:v>14-May</c:v>
                </c:pt>
                <c:pt idx="17">
                  <c:v>14-Jun</c:v>
                </c:pt>
              </c:strCache>
            </c:strRef>
          </c:cat>
          <c:val>
            <c:numRef>
              <c:f>工作表1!$B$2:$S$2</c:f>
              <c:numCache>
                <c:formatCode>General</c:formatCode>
                <c:ptCount val="18"/>
                <c:pt idx="0">
                  <c:v>150.69999999999999</c:v>
                </c:pt>
                <c:pt idx="1">
                  <c:v>151</c:v>
                </c:pt>
                <c:pt idx="2">
                  <c:v>186.2</c:v>
                </c:pt>
                <c:pt idx="3">
                  <c:v>199.9</c:v>
                </c:pt>
                <c:pt idx="4">
                  <c:v>192.3</c:v>
                </c:pt>
                <c:pt idx="5">
                  <c:v>184.2</c:v>
                </c:pt>
                <c:pt idx="6">
                  <c:v>178.5</c:v>
                </c:pt>
                <c:pt idx="7">
                  <c:v>158.9</c:v>
                </c:pt>
                <c:pt idx="8">
                  <c:v>151.6</c:v>
                </c:pt>
                <c:pt idx="9">
                  <c:v>175.8</c:v>
                </c:pt>
                <c:pt idx="10">
                  <c:v>200.4</c:v>
                </c:pt>
                <c:pt idx="11">
                  <c:v>216.9</c:v>
                </c:pt>
                <c:pt idx="12">
                  <c:v>189.8</c:v>
                </c:pt>
                <c:pt idx="13">
                  <c:v>183.7</c:v>
                </c:pt>
                <c:pt idx="14">
                  <c:v>237.7</c:v>
                </c:pt>
                <c:pt idx="15">
                  <c:v>221.7</c:v>
                </c:pt>
                <c:pt idx="16">
                  <c:v>228.2</c:v>
                </c:pt>
                <c:pt idx="17">
                  <c:v>251.6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27744"/>
        <c:axId val="32835264"/>
      </c:lineChart>
      <c:catAx>
        <c:axId val="3292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32835264"/>
        <c:crosses val="autoZero"/>
        <c:auto val="1"/>
        <c:lblAlgn val="ctr"/>
        <c:lblOffset val="100"/>
        <c:noMultiLvlLbl val="0"/>
      </c:catAx>
      <c:valAx>
        <c:axId val="3283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2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9044043192150444"/>
          <c:y val="0.11300398323399194"/>
          <c:w val="6.3235711544763016E-3"/>
          <c:h val="0.12220601639656997"/>
        </c:manualLayout>
      </c:layout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14641164396505"/>
          <c:y val="5.8063483142395941E-2"/>
          <c:w val="0.76406285559183851"/>
          <c:h val="0.84537840022132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First 6-Month</c:v>
                </c:pt>
              </c:strCache>
            </c:strRef>
          </c:tx>
          <c:invertIfNegative val="0"/>
          <c:cat>
            <c:strRef>
              <c:f>工作表1!$B$1:$H$1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工作表1!$B$2:$H$2</c:f>
              <c:numCache>
                <c:formatCode>#,##0_ </c:formatCode>
                <c:ptCount val="7"/>
                <c:pt idx="0">
                  <c:v>222</c:v>
                </c:pt>
                <c:pt idx="1">
                  <c:v>262</c:v>
                </c:pt>
                <c:pt idx="2">
                  <c:v>508</c:v>
                </c:pt>
                <c:pt idx="3">
                  <c:v>668</c:v>
                </c:pt>
                <c:pt idx="4">
                  <c:v>991</c:v>
                </c:pt>
                <c:pt idx="5">
                  <c:v>1068</c:v>
                </c:pt>
                <c:pt idx="6">
                  <c:v>1332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Whole Year</c:v>
                </c:pt>
              </c:strCache>
            </c:strRef>
          </c:tx>
          <c:invertIfNegative val="0"/>
          <c:cat>
            <c:strRef>
              <c:f>工作表1!$B$1:$H$1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工作表1!$B$3:$H$3</c:f>
              <c:numCache>
                <c:formatCode>#,##0_ </c:formatCode>
                <c:ptCount val="7"/>
                <c:pt idx="0">
                  <c:v>538</c:v>
                </c:pt>
                <c:pt idx="1">
                  <c:v>621</c:v>
                </c:pt>
                <c:pt idx="2">
                  <c:v>1071</c:v>
                </c:pt>
                <c:pt idx="3">
                  <c:v>1343</c:v>
                </c:pt>
                <c:pt idx="4">
                  <c:v>2154</c:v>
                </c:pt>
                <c:pt idx="5">
                  <c:v>2151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28768"/>
        <c:axId val="32835840"/>
      </c:barChart>
      <c:catAx>
        <c:axId val="3292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32835840"/>
        <c:crosses val="autoZero"/>
        <c:auto val="1"/>
        <c:lblAlgn val="ctr"/>
        <c:lblOffset val="100"/>
        <c:noMultiLvlLbl val="0"/>
      </c:catAx>
      <c:valAx>
        <c:axId val="32835840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crossAx val="329287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zh-TW"/>
          </a:p>
        </c:txPr>
      </c:legendEntry>
      <c:layout>
        <c:manualLayout>
          <c:xMode val="edge"/>
          <c:yMode val="edge"/>
          <c:x val="0.20535847039832916"/>
          <c:y val="6.8644006875053107E-2"/>
          <c:w val="0.33398587783265371"/>
          <c:h val="0.14713724618833204"/>
        </c:manualLayout>
      </c:layout>
      <c:overlay val="0"/>
      <c:txPr>
        <a:bodyPr/>
        <a:lstStyle/>
        <a:p>
          <a:pPr>
            <a:defRPr sz="18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87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10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54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65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36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75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10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96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2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00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41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3519-7592-48BE-B39F-B8C2D0453BD5}" type="datetimeFigureOut">
              <a:rPr lang="zh-TW" altLang="en-US" smtClean="0"/>
              <a:t>2014/7/30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29421-63C0-45EE-BD48-A61FA8CBEA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7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9850" y="1448780"/>
            <a:ext cx="6464300" cy="1439863"/>
          </a:xfrm>
          <a:noFill/>
        </p:spPr>
        <p:txBody>
          <a:bodyPr>
            <a:normAutofit fontScale="70000" lnSpcReduction="2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kumimoji="0" lang="zh-TW" altLang="en-AU" sz="4600" b="1" dirty="0" smtClean="0">
                <a:ea typeface="標楷體" pitchFamily="65" charset="-120"/>
              </a:rPr>
              <a:t>華星光通科技股份有限公司</a:t>
            </a:r>
            <a:endParaRPr kumimoji="0" lang="en-US" altLang="zh-TW" sz="4600" b="1" dirty="0" smtClean="0">
              <a:ea typeface="標楷體" pitchFamily="65" charset="-120"/>
            </a:endParaRPr>
          </a:p>
          <a:p>
            <a:pPr marL="0" indent="0" algn="ctr">
              <a:buFont typeface="Wingdings" pitchFamily="2" charset="2"/>
              <a:buNone/>
            </a:pPr>
            <a:endParaRPr kumimoji="0" lang="zh-TW" altLang="en-US" sz="3600" b="1" dirty="0" smtClean="0">
              <a:ea typeface="標楷體" pitchFamily="65" charset="-12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zh-TW" altLang="en-US" sz="5200" b="1" dirty="0" smtClean="0">
                <a:ea typeface="標楷體" pitchFamily="65" charset="-120"/>
              </a:rPr>
              <a:t>公司法說會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14182" y="3744035"/>
            <a:ext cx="5715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TW" altLang="en-US" sz="2400" b="1" dirty="0">
                <a:latin typeface="+mn-lt"/>
                <a:ea typeface="標楷體" pitchFamily="65" charset="-120"/>
              </a:rPr>
              <a:t>報告人</a:t>
            </a:r>
            <a:r>
              <a:rPr kumimoji="0" lang="en-US" altLang="zh-TW" sz="2400" b="1" dirty="0" smtClean="0">
                <a:latin typeface="+mn-lt"/>
                <a:ea typeface="標楷體" pitchFamily="65" charset="-120"/>
              </a:rPr>
              <a:t>:</a:t>
            </a:r>
            <a:r>
              <a:rPr kumimoji="0" lang="zh-TW" altLang="en-US" sz="2400" b="1" dirty="0" smtClean="0">
                <a:latin typeface="+mn-lt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吳振和</a:t>
            </a:r>
            <a:r>
              <a:rPr kumimoji="0" lang="en-US" altLang="zh-TW" sz="2400" b="1" dirty="0" smtClean="0">
                <a:latin typeface="+mn-lt"/>
                <a:ea typeface="標楷體" pitchFamily="65" charset="-120"/>
              </a:rPr>
              <a:t> </a:t>
            </a:r>
            <a:r>
              <a:rPr kumimoji="0" lang="zh-TW" altLang="en-US" sz="2400" b="1" dirty="0" smtClean="0">
                <a:latin typeface="+mn-lt"/>
                <a:ea typeface="標楷體" pitchFamily="65" charset="-120"/>
              </a:rPr>
              <a:t>博士</a:t>
            </a:r>
            <a:endParaRPr kumimoji="0" lang="en-US" altLang="zh-TW" sz="2400" b="1" dirty="0" smtClean="0">
              <a:latin typeface="+mn-lt"/>
              <a:ea typeface="標楷體" pitchFamily="65" charset="-12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TW" sz="2000" b="1" dirty="0" smtClean="0">
                <a:latin typeface="+mn-lt"/>
                <a:ea typeface="標楷體" pitchFamily="65" charset="-120"/>
              </a:rPr>
              <a:t>Chen H. Wu, Ph.D.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zh-TW" altLang="en-US" sz="1200" b="1" dirty="0">
              <a:latin typeface="+mn-lt"/>
              <a:ea typeface="標楷體" pitchFamily="65" charset="-12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+mn-lt"/>
                <a:ea typeface="標楷體" pitchFamily="65" charset="-120"/>
              </a:rPr>
              <a:t>July 31, 2014</a:t>
            </a:r>
          </a:p>
        </p:txBody>
      </p:sp>
      <p:pic>
        <p:nvPicPr>
          <p:cNvPr id="3" name="Picture 6" descr="LuxNet Single Logo light no border 25%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5" y="-15433"/>
            <a:ext cx="2952750" cy="715962"/>
          </a:xfrm>
          <a:noFill/>
        </p:spPr>
      </p:pic>
    </p:spTree>
    <p:extLst>
      <p:ext uri="{BB962C8B-B14F-4D97-AF65-F5344CB8AC3E}">
        <p14:creationId xmlns:p14="http://schemas.microsoft.com/office/powerpoint/2010/main" val="12637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"/>
            <a:ext cx="9144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 rot="16200000">
            <a:off x="2648796" y="3508942"/>
            <a:ext cx="268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Sales Revenue  </a:t>
            </a:r>
            <a:r>
              <a:rPr lang="en-US" altLang="zh-TW" sz="1400" b="1" dirty="0" smtClean="0"/>
              <a:t>(M-NT$)</a:t>
            </a:r>
            <a:endParaRPr lang="zh-TW" altLang="en-US" sz="1400" b="1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05471" y="704985"/>
            <a:ext cx="6941596" cy="5637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b="1" dirty="0" smtClean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IV-3. 2008~2014</a:t>
            </a:r>
            <a:r>
              <a:rPr lang="zh-TW" altLang="en-US" sz="2800" b="1" dirty="0" smtClean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年合併營收與稅後純益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35739"/>
              </p:ext>
            </p:extLst>
          </p:nvPr>
        </p:nvGraphicFramePr>
        <p:xfrm>
          <a:off x="2378021" y="-1389"/>
          <a:ext cx="41977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763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IV.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營運概況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2158243859"/>
              </p:ext>
            </p:extLst>
          </p:nvPr>
        </p:nvGraphicFramePr>
        <p:xfrm>
          <a:off x="4106396" y="1268761"/>
          <a:ext cx="4876093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oup 3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11963"/>
              </p:ext>
            </p:extLst>
          </p:nvPr>
        </p:nvGraphicFramePr>
        <p:xfrm>
          <a:off x="206515" y="1358770"/>
          <a:ext cx="3447507" cy="4511124"/>
        </p:xfrm>
        <a:graphic>
          <a:graphicData uri="http://schemas.openxmlformats.org/drawingml/2006/table">
            <a:tbl>
              <a:tblPr/>
              <a:tblGrid>
                <a:gridCol w="988648"/>
                <a:gridCol w="879626"/>
                <a:gridCol w="879626"/>
                <a:gridCol w="699607"/>
              </a:tblGrid>
              <a:tr h="40504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營業收入</a:t>
                      </a:r>
                      <a:b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新台幣仟元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稅後損益</a:t>
                      </a:r>
                      <a:b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新台幣仟元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稅後淨利 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(%)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2008 (1-6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222,375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7,191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3.22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2008 (1-12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538,416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39,303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7.30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C9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2009 (1-6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261,849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10,705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4.01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2009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(1-12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621,276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37,529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6.04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9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2010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(1-6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507,619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57,934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11.41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2010 (1-12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1,070,951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90,862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8.48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9FF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2011 (1-6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668,456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33,660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5.04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2011 (1-12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1,343,162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64,794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4.82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C9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2012 (1-6</a:t>
                      </a:r>
                      <a:r>
                        <a:rPr kumimoji="1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990,516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84,617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8.54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2012 (1-12</a:t>
                      </a:r>
                      <a:r>
                        <a:rPr kumimoji="1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2,153,676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174,901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8.12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9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2013 (1-6</a:t>
                      </a:r>
                      <a:r>
                        <a:rPr kumimoji="1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1,067,749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73,219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6.86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2013 (1-12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2,150,962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122,729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5.71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9FF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2014 (1-6</a:t>
                      </a:r>
                      <a:r>
                        <a:rPr kumimoji="1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月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1,332,135</a:t>
                      </a: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1441" marR="91441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349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9078" y="1428978"/>
            <a:ext cx="7005843" cy="416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400" b="1" u="sng" dirty="0" smtClean="0">
                <a:solidFill>
                  <a:srgbClr val="002060"/>
                </a:solidFill>
                <a:ea typeface="標楷體" pitchFamily="65" charset="-120"/>
              </a:rPr>
              <a:t>市場之持續成長</a:t>
            </a:r>
            <a:r>
              <a:rPr lang="en-US" altLang="zh-TW" sz="2400" b="1" u="sng" dirty="0" smtClean="0">
                <a:solidFill>
                  <a:srgbClr val="002060"/>
                </a:solidFill>
                <a:ea typeface="標楷體" pitchFamily="65" charset="-120"/>
              </a:rPr>
              <a:t>:</a:t>
            </a:r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  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光通訊產業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的需求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將繼續成長、尤其在</a:t>
            </a:r>
            <a:r>
              <a:rPr lang="en-US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PON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、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L</a:t>
            </a:r>
            <a:r>
              <a:rPr lang="en-US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TE 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基地台、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及雲端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資料中心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的應用。</a:t>
            </a:r>
            <a:endParaRPr lang="en-US" altLang="zh-TW" sz="2400" b="1" dirty="0" smtClean="0">
              <a:solidFill>
                <a:srgbClr val="002060"/>
              </a:solidFill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zh-TW" sz="1200" b="1" dirty="0" smtClean="0">
              <a:solidFill>
                <a:srgbClr val="002060"/>
              </a:solidFill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400" b="1" u="sng" dirty="0" smtClean="0">
                <a:solidFill>
                  <a:srgbClr val="002060"/>
                </a:solidFill>
                <a:ea typeface="標楷體" pitchFamily="65" charset="-120"/>
              </a:rPr>
              <a:t>掌握成長的機會</a:t>
            </a:r>
            <a:r>
              <a:rPr lang="en-US" altLang="zh-TW" sz="2400" b="1" u="sng" dirty="0" smtClean="0">
                <a:solidFill>
                  <a:srgbClr val="002060"/>
                </a:solidFill>
                <a:ea typeface="標楷體" pitchFamily="65" charset="-120"/>
              </a:rPr>
              <a:t>: </a:t>
            </a:r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 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持續投資高端光通訊元件及封装研發</a:t>
            </a:r>
            <a:r>
              <a:rPr lang="zh-TW" altLang="zh-TW" sz="2000" b="1" dirty="0">
                <a:solidFill>
                  <a:srgbClr val="002060"/>
                </a:solidFill>
                <a:ea typeface="標楷體" pitchFamily="65" charset="-120"/>
              </a:rPr>
              <a:t>、 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提高生產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技術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及產能， 使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華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星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能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超越美日競爭</a:t>
            </a:r>
            <a:r>
              <a:rPr lang="zh-TW" altLang="en-US" sz="2000" b="1" dirty="0">
                <a:solidFill>
                  <a:srgbClr val="002060"/>
                </a:solidFill>
                <a:ea typeface="標楷體" pitchFamily="65" charset="-120"/>
              </a:rPr>
              <a:t>對手， 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成為世界級供應商。</a:t>
            </a:r>
            <a:endParaRPr lang="en-US" altLang="zh-TW" sz="2000" b="1" dirty="0" smtClean="0">
              <a:solidFill>
                <a:srgbClr val="002060"/>
              </a:solidFill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zh-TW" altLang="en-US" sz="1200" b="1" dirty="0" smtClean="0">
              <a:solidFill>
                <a:srgbClr val="002060"/>
              </a:solidFill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400" b="1" u="sng" dirty="0" smtClean="0">
                <a:solidFill>
                  <a:srgbClr val="002060"/>
                </a:solidFill>
                <a:ea typeface="標楷體" pitchFamily="65" charset="-120"/>
              </a:rPr>
              <a:t>聚焦於</a:t>
            </a:r>
            <a:r>
              <a:rPr lang="zh-TW" altLang="zh-TW" sz="2400" b="1" u="sng" dirty="0" smtClean="0">
                <a:solidFill>
                  <a:srgbClr val="002060"/>
                </a:solidFill>
                <a:ea typeface="標楷體" pitchFamily="65" charset="-120"/>
              </a:rPr>
              <a:t>營收及獲利</a:t>
            </a:r>
            <a:r>
              <a:rPr lang="en-US" altLang="zh-TW" sz="2400" b="1" u="sng" dirty="0" smtClean="0">
                <a:solidFill>
                  <a:srgbClr val="002060"/>
                </a:solidFill>
                <a:ea typeface="標楷體" pitchFamily="65" charset="-120"/>
              </a:rPr>
              <a:t>:</a:t>
            </a:r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  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聚焦於市場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、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技術及製造成本之管理，使營業額及獲利能持續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成長</a:t>
            </a:r>
            <a:r>
              <a:rPr lang="zh-TW" altLang="en-US" sz="2000" b="1" dirty="0">
                <a:solidFill>
                  <a:srgbClr val="002060"/>
                </a:solidFill>
                <a:ea typeface="標楷體" pitchFamily="65" charset="-120"/>
              </a:rPr>
              <a:t>， 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俾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使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投資</a:t>
            </a:r>
            <a:r>
              <a:rPr lang="zh-TW" altLang="zh-TW" sz="2000" b="1" dirty="0" smtClean="0">
                <a:solidFill>
                  <a:srgbClr val="002060"/>
                </a:solidFill>
                <a:ea typeface="標楷體" pitchFamily="65" charset="-120"/>
              </a:rPr>
              <a:t>者能有更好的投資回收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。</a:t>
            </a:r>
            <a:endParaRPr lang="en-US" altLang="zh-TW" sz="2000" b="1" dirty="0" smtClean="0">
              <a:solidFill>
                <a:srgbClr val="002060"/>
              </a:solidFill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zh-TW" sz="1200" b="1" dirty="0">
              <a:solidFill>
                <a:srgbClr val="002060"/>
              </a:solidFill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400" b="1" u="sng" dirty="0" smtClean="0">
                <a:solidFill>
                  <a:srgbClr val="002060"/>
                </a:solidFill>
                <a:ea typeface="標楷體" pitchFamily="65" charset="-120"/>
              </a:rPr>
              <a:t>使華星成為產業界最優秀的公司</a:t>
            </a:r>
            <a:r>
              <a:rPr lang="en-US" altLang="zh-TW" sz="2400" b="1" u="sng" dirty="0" smtClean="0">
                <a:solidFill>
                  <a:srgbClr val="002060"/>
                </a:solidFill>
                <a:ea typeface="標楷體" pitchFamily="65" charset="-120"/>
              </a:rPr>
              <a:t>:</a:t>
            </a:r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  </a:t>
            </a:r>
            <a:r>
              <a:rPr lang="zh-TW" altLang="en-US" sz="2000" b="1" dirty="0">
                <a:solidFill>
                  <a:srgbClr val="002060"/>
                </a:solidFill>
                <a:ea typeface="標楷體" pitchFamily="65" charset="-120"/>
              </a:rPr>
              <a:t>透過良好的經營與管理，</a:t>
            </a:r>
            <a:r>
              <a:rPr lang="zh-TW" altLang="en-US" sz="2000" b="1" dirty="0" smtClean="0">
                <a:solidFill>
                  <a:srgbClr val="002060"/>
                </a:solidFill>
                <a:ea typeface="標楷體" pitchFamily="65" charset="-120"/>
              </a:rPr>
              <a:t>使華星成為產業界最優秀的公司。</a:t>
            </a:r>
            <a:endParaRPr lang="en-US" altLang="zh-TW" sz="2000" b="1" dirty="0">
              <a:solidFill>
                <a:srgbClr val="002060"/>
              </a:solidFill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zh-TW" sz="2000" b="1" dirty="0" smtClean="0"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63654"/>
              </p:ext>
            </p:extLst>
          </p:nvPr>
        </p:nvGraphicFramePr>
        <p:xfrm>
          <a:off x="2378021" y="-1389"/>
          <a:ext cx="41977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763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IV.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未來展望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39552" y="731602"/>
            <a:ext cx="82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IV-1. 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未來展望 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8642"/>
              </p:ext>
            </p:extLst>
          </p:nvPr>
        </p:nvGraphicFramePr>
        <p:xfrm>
          <a:off x="2378021" y="-1389"/>
          <a:ext cx="41977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763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V.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未來展望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51098" y="1430939"/>
            <a:ext cx="80613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提升製造能</a:t>
            </a:r>
            <a:r>
              <a:rPr lang="zh-TW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力 </a:t>
            </a:r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(Continuing Improvement of Manufacturing Capability)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: for better production through-put, lower manufacturing cost, higher yield, better quality control, and most importantly on-time delivery;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掌握營業目標 </a:t>
            </a:r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(Weekly review of Open Orders)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: to make sure sales targets can be met with all actions required;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開發新</a:t>
            </a:r>
            <a:r>
              <a:rPr lang="zh-TW" alt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技術 </a:t>
            </a:r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(Weekly review of R&amp;D Projects)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: to make sure all new projects are on time to meet M&amp;S and customer’s requirements;</a:t>
            </a:r>
            <a:endParaRPr lang="zh-TW" alt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降低製造成本 </a:t>
            </a:r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(Weekly review of Cost of Goods Sold (COGS))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: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Analyze cost structure, direct material cost (SCM) and inventory control for better Gross Profit Margin and thus higher EPS;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掌控費用 </a:t>
            </a:r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(Control and Monthly Review of Expenses)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: Control all operation expenses.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5989" y="716500"/>
            <a:ext cx="82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IV-2. 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提升公司的 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EPS 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至最高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 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32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84295"/>
              </p:ext>
            </p:extLst>
          </p:nvPr>
        </p:nvGraphicFramePr>
        <p:xfrm>
          <a:off x="2378021" y="-1389"/>
          <a:ext cx="41977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763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V.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未來展望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76545" y="728700"/>
            <a:ext cx="823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IV-3. 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使華星光通成為產業界最優秀的公司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 </a:t>
            </a:r>
            <a:endParaRPr lang="en-US" altLang="zh-TW" b="1" dirty="0" smtClean="0"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8027" y="5453648"/>
            <a:ext cx="848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精兵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強將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可以一時輝煌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;  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兵廣將多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才能得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天下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14046" y="1493785"/>
            <a:ext cx="742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of HR Function: </a:t>
            </a:r>
            <a:r>
              <a:rPr lang="en-US" altLang="zh-TW" sz="2000" b="1" dirty="0">
                <a:solidFill>
                  <a:srgbClr val="002060"/>
                </a:solidFill>
              </a:rPr>
              <a:t>for better personnel management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Establishment of Company Culture (</a:t>
            </a:r>
            <a:r>
              <a:rPr lang="zh-TW" altLang="en-US" sz="2000" b="1" u="sng" dirty="0" smtClean="0">
                <a:solidFill>
                  <a:srgbClr val="002060"/>
                </a:solidFill>
              </a:rPr>
              <a:t>公司</a:t>
            </a:r>
            <a:r>
              <a:rPr lang="zh-TW" altLang="en-US" sz="2000" b="1" u="sng" dirty="0">
                <a:solidFill>
                  <a:srgbClr val="002060"/>
                </a:solidFill>
              </a:rPr>
              <a:t>文化</a:t>
            </a:r>
            <a:r>
              <a:rPr lang="zh-TW" altLang="en-US" sz="2000" b="1" u="sng" dirty="0" smtClean="0">
                <a:solidFill>
                  <a:srgbClr val="002060"/>
                </a:solidFill>
              </a:rPr>
              <a:t>之建立</a:t>
            </a:r>
            <a:r>
              <a:rPr lang="en-US" altLang="zh-TW" sz="2000" b="1" u="sng" dirty="0" smtClean="0">
                <a:solidFill>
                  <a:srgbClr val="002060"/>
                </a:solidFill>
              </a:rPr>
              <a:t>)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91580" y="2440429"/>
            <a:ext cx="318635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/>
              <a:t>基本</a:t>
            </a:r>
            <a:r>
              <a:rPr lang="zh-TW" altLang="en-US" sz="2000" b="1" u="sng" dirty="0" smtClean="0"/>
              <a:t>態度</a:t>
            </a:r>
            <a:endParaRPr lang="en-US" altLang="zh-TW" sz="1100" b="1" dirty="0" smtClean="0"/>
          </a:p>
          <a:p>
            <a:pPr algn="ctr"/>
            <a:r>
              <a:rPr lang="zh-TW" altLang="en-US" sz="1100" dirty="0"/>
              <a:t/>
            </a:r>
            <a:br>
              <a:rPr lang="zh-TW" altLang="en-US" sz="1100" dirty="0"/>
            </a:br>
            <a:r>
              <a:rPr lang="zh-TW" altLang="en-US" b="1" dirty="0"/>
              <a:t>尊重員工，照顧員工。</a:t>
            </a:r>
            <a:br>
              <a:rPr lang="zh-TW" altLang="en-US" b="1" dirty="0"/>
            </a:br>
            <a:r>
              <a:rPr lang="zh-TW" altLang="en-US" b="1" dirty="0"/>
              <a:t>無論上下左右，相互尊重扶持。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09418" y="3828755"/>
            <a:ext cx="373541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/>
              <a:t>基本</a:t>
            </a:r>
            <a:r>
              <a:rPr lang="zh-TW" altLang="en-US" sz="2000" b="1" u="sng" dirty="0" smtClean="0"/>
              <a:t>精神</a:t>
            </a:r>
            <a:endParaRPr lang="en-US" altLang="zh-TW" sz="1200" b="1" dirty="0" smtClean="0"/>
          </a:p>
          <a:p>
            <a:pPr algn="ctr"/>
            <a:r>
              <a:rPr lang="zh-TW" altLang="en-US" sz="1200" dirty="0"/>
              <a:t/>
            </a:r>
            <a:br>
              <a:rPr lang="zh-TW" altLang="en-US" sz="1200" dirty="0"/>
            </a:br>
            <a:r>
              <a:rPr lang="zh-TW" altLang="en-US" b="1" dirty="0"/>
              <a:t>同心協力，團隊為重。</a:t>
            </a:r>
            <a:br>
              <a:rPr lang="zh-TW" altLang="en-US" b="1" dirty="0"/>
            </a:br>
            <a:r>
              <a:rPr lang="zh-TW" altLang="en-US" b="1" dirty="0"/>
              <a:t>互助合作，相輔相成。</a:t>
            </a:r>
            <a:br>
              <a:rPr lang="zh-TW" altLang="en-US" b="1" dirty="0"/>
            </a:br>
            <a:r>
              <a:rPr lang="zh-TW" altLang="en-US" b="1" dirty="0"/>
              <a:t>頭銜官名勿強調，實力人格均重視。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7504" y="3857619"/>
            <a:ext cx="46166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/>
              <a:t>基本</a:t>
            </a:r>
            <a:r>
              <a:rPr lang="zh-TW" altLang="en-US" sz="2000" b="1" u="sng" dirty="0" smtClean="0"/>
              <a:t>氣氛</a:t>
            </a:r>
            <a:endParaRPr lang="en-US" altLang="zh-TW" sz="1200" b="1" u="sng" dirty="0" smtClean="0"/>
          </a:p>
          <a:p>
            <a:pPr algn="ctr"/>
            <a:r>
              <a:rPr lang="zh-TW" altLang="en-US" sz="1200" dirty="0"/>
              <a:t/>
            </a:r>
            <a:br>
              <a:rPr lang="zh-TW" altLang="en-US" sz="1200" dirty="0"/>
            </a:br>
            <a:r>
              <a:rPr lang="zh-TW" altLang="en-US" b="1" dirty="0"/>
              <a:t>開放，活潑。健康，朝氣。</a:t>
            </a:r>
            <a:br>
              <a:rPr lang="zh-TW" altLang="en-US" b="1" dirty="0"/>
            </a:br>
            <a:r>
              <a:rPr lang="zh-TW" altLang="en-US" b="1" dirty="0"/>
              <a:t>樂觀，進取。相誠，互信。</a:t>
            </a:r>
            <a:br>
              <a:rPr lang="zh-TW" altLang="en-US" b="1" dirty="0"/>
            </a:br>
            <a:r>
              <a:rPr lang="zh-TW" altLang="en-US" b="1" dirty="0"/>
              <a:t>不玩政治，不耍鬥爭。不弄派系，不搞圈圈。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080555" y="2412983"/>
            <a:ext cx="373541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/>
              <a:t>基本</a:t>
            </a:r>
            <a:r>
              <a:rPr lang="zh-TW" altLang="en-US" sz="2000" b="1" u="sng" dirty="0" smtClean="0"/>
              <a:t>原則</a:t>
            </a:r>
            <a:endParaRPr lang="en-US" altLang="zh-TW" sz="1200" b="1" u="sng" dirty="0" smtClean="0"/>
          </a:p>
          <a:p>
            <a:pPr algn="ctr"/>
            <a:r>
              <a:rPr lang="zh-TW" altLang="en-US" sz="1200" dirty="0"/>
              <a:t/>
            </a:r>
            <a:br>
              <a:rPr lang="zh-TW" altLang="en-US" sz="1200" dirty="0"/>
            </a:br>
            <a:r>
              <a:rPr lang="zh-TW" altLang="en-US" b="1" dirty="0"/>
              <a:t>自動自發，充分發揮。敢做決定，敢負責任。敢於授權，敢於擔當。 </a:t>
            </a:r>
            <a:endParaRPr lang="zh-TW" altLang="en-US" dirty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584207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206710" y="5342677"/>
            <a:ext cx="6730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Thank you for your time and attention !!!</a:t>
            </a: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386685" y="965277"/>
            <a:ext cx="6265505" cy="4295503"/>
            <a:chOff x="925" y="691"/>
            <a:chExt cx="4338" cy="3147"/>
          </a:xfrm>
        </p:grpSpPr>
        <p:pic>
          <p:nvPicPr>
            <p:cNvPr id="12" name="Picture 19" descr="LE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5" y="691"/>
              <a:ext cx="4338" cy="3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925" y="3419"/>
              <a:ext cx="4338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zh-TW" sz="2400" b="1" dirty="0">
                  <a:solidFill>
                    <a:schemeClr val="bg1"/>
                  </a:solidFill>
                </a:rPr>
                <a:t>Success is a journey,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zh-TW" sz="2400" b="1" dirty="0">
                  <a:solidFill>
                    <a:schemeClr val="bg1"/>
                  </a:solidFill>
                </a:rPr>
                <a:t>not a destination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1500" y="692"/>
              <a:ext cx="331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成功是一個歷程</a:t>
              </a: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,</a:t>
              </a: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而不是一個終點</a:t>
              </a:r>
            </a:p>
          </p:txBody>
        </p:sp>
      </p:grpSp>
      <p:pic>
        <p:nvPicPr>
          <p:cNvPr id="15" name="Picture 6" descr="LuxNet Single Logo light no border 25%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5" y="-15433"/>
            <a:ext cx="2952750" cy="715962"/>
          </a:xfrm>
          <a:noFill/>
        </p:spPr>
      </p:pic>
    </p:spTree>
    <p:extLst>
      <p:ext uri="{BB962C8B-B14F-4D97-AF65-F5344CB8AC3E}">
        <p14:creationId xmlns:p14="http://schemas.microsoft.com/office/powerpoint/2010/main" val="41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66109" y="-35389"/>
            <a:ext cx="3011779" cy="728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ea typeface="標楷體" pitchFamily="65" charset="-120"/>
              </a:rPr>
              <a:t>簡報內容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55880"/>
              </p:ext>
            </p:extLst>
          </p:nvPr>
        </p:nvGraphicFramePr>
        <p:xfrm>
          <a:off x="2681790" y="1736037"/>
          <a:ext cx="5130570" cy="329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/>
                <a:gridCol w="225025"/>
                <a:gridCol w="4185464"/>
              </a:tblGrid>
              <a:tr h="569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2060"/>
                          </a:solidFill>
                        </a:rPr>
                        <a:t>I.</a:t>
                      </a:r>
                      <a:endParaRPr lang="zh-TW" alt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公司概況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2060"/>
                          </a:solidFill>
                        </a:rPr>
                        <a:t>II.</a:t>
                      </a:r>
                      <a:endParaRPr lang="zh-TW" alt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光通訊市場概況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2060"/>
                          </a:solidFill>
                        </a:rPr>
                        <a:t>III.</a:t>
                      </a:r>
                      <a:endParaRPr lang="zh-TW" alt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營運概況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2060"/>
                          </a:solidFill>
                        </a:rPr>
                        <a:t>IV.</a:t>
                      </a:r>
                      <a:endParaRPr lang="zh-TW" alt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ea typeface="標楷體" pitchFamily="65" charset="-120"/>
                        </a:rPr>
                        <a:t>未來展望</a:t>
                      </a:r>
                      <a:endParaRPr lang="zh-TW" altLang="en-US" sz="36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705"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600" b="1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5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4813" y="773705"/>
            <a:ext cx="3887787" cy="6778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b="1" dirty="0" smtClean="0">
                <a:solidFill>
                  <a:srgbClr val="C00000"/>
                </a:solidFill>
                <a:latin typeface="+mn-lt"/>
                <a:ea typeface="標楷體" pitchFamily="65" charset="-120"/>
              </a:rPr>
              <a:t>I-1. </a:t>
            </a:r>
            <a:r>
              <a:rPr lang="zh-TW" altLang="en-US" sz="2800" b="1" dirty="0" smtClean="0">
                <a:solidFill>
                  <a:srgbClr val="C00000"/>
                </a:solidFill>
                <a:latin typeface="+mn-lt"/>
                <a:ea typeface="標楷體" pitchFamily="65" charset="-120"/>
              </a:rPr>
              <a:t>華星光通公司簡介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3232" y="1524353"/>
            <a:ext cx="6717535" cy="4275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zh-TW" altLang="en-US" sz="2000" b="1" dirty="0" smtClean="0">
                <a:ea typeface="標楷體" pitchFamily="65" charset="-120"/>
              </a:rPr>
              <a:t>成立日期：民國 </a:t>
            </a:r>
            <a:r>
              <a:rPr lang="en-US" altLang="zh-TW" sz="2000" b="1" dirty="0" smtClean="0">
                <a:ea typeface="標楷體" pitchFamily="65" charset="-120"/>
              </a:rPr>
              <a:t>90/11/15 </a:t>
            </a:r>
            <a:r>
              <a:rPr lang="zh-TW" altLang="en-US" sz="2000" b="1" dirty="0" smtClean="0">
                <a:ea typeface="標楷體" pitchFamily="65" charset="-120"/>
              </a:rPr>
              <a:t>年成立</a:t>
            </a:r>
            <a:endParaRPr lang="en-US" altLang="zh-TW" sz="2000" b="1" dirty="0">
              <a:ea typeface="標楷體" pitchFamily="65" charset="-120"/>
            </a:endParaRPr>
          </a:p>
          <a:p>
            <a:pPr>
              <a:buClr>
                <a:schemeClr val="tx1"/>
              </a:buClr>
            </a:pPr>
            <a:endParaRPr lang="en-US" altLang="zh-TW" sz="300" b="1" dirty="0" smtClean="0">
              <a:ea typeface="標楷體" pitchFamily="65" charset="-120"/>
            </a:endParaRPr>
          </a:p>
          <a:p>
            <a:pPr>
              <a:buClr>
                <a:schemeClr val="tx1"/>
              </a:buClr>
            </a:pPr>
            <a:r>
              <a:rPr lang="zh-TW" altLang="en-US" sz="2000" b="1" dirty="0" smtClean="0">
                <a:ea typeface="標楷體" pitchFamily="65" charset="-120"/>
              </a:rPr>
              <a:t>資本額：新台幣 </a:t>
            </a:r>
            <a:r>
              <a:rPr lang="en-US" altLang="zh-TW" sz="2000" b="1" dirty="0" smtClean="0">
                <a:ea typeface="標楷體" pitchFamily="65" charset="-120"/>
              </a:rPr>
              <a:t>608,008,960</a:t>
            </a:r>
            <a:r>
              <a:rPr lang="zh-TW" altLang="en-US" sz="2000" b="1" dirty="0" smtClean="0">
                <a:ea typeface="標楷體" pitchFamily="65" charset="-120"/>
              </a:rPr>
              <a:t> 元</a:t>
            </a:r>
            <a:endParaRPr lang="en-US" altLang="zh-TW" sz="2000" b="1" dirty="0" smtClean="0">
              <a:ea typeface="標楷體" pitchFamily="65" charset="-120"/>
            </a:endParaRPr>
          </a:p>
          <a:p>
            <a:pPr>
              <a:buClr>
                <a:schemeClr val="tx1"/>
              </a:buClr>
            </a:pPr>
            <a:endParaRPr lang="zh-TW" altLang="en-US" sz="300" b="1" dirty="0" smtClean="0">
              <a:ea typeface="標楷體" pitchFamily="65" charset="-120"/>
            </a:endParaRPr>
          </a:p>
          <a:p>
            <a:pPr>
              <a:buClr>
                <a:schemeClr val="tx1"/>
              </a:buClr>
            </a:pPr>
            <a:r>
              <a:rPr lang="zh-TW" altLang="en-US" sz="2000" b="1" dirty="0" smtClean="0">
                <a:ea typeface="標楷體" pitchFamily="65" charset="-120"/>
              </a:rPr>
              <a:t>董事長：龔行憲博士    　總經理：吳振和博士</a:t>
            </a:r>
            <a:endParaRPr lang="en-US" altLang="zh-TW" sz="300" b="1" dirty="0" smtClean="0">
              <a:ea typeface="標楷體" pitchFamily="65" charset="-120"/>
            </a:endParaRPr>
          </a:p>
          <a:p>
            <a:pPr>
              <a:buClr>
                <a:schemeClr val="tx1"/>
              </a:buClr>
            </a:pPr>
            <a:r>
              <a:rPr lang="zh-TW" altLang="en-US" sz="300" b="1" dirty="0" smtClean="0">
                <a:ea typeface="標楷體" pitchFamily="65" charset="-120"/>
              </a:rPr>
              <a:t>                     </a:t>
            </a:r>
          </a:p>
          <a:p>
            <a:pPr>
              <a:buClr>
                <a:schemeClr val="tx1"/>
              </a:buClr>
            </a:pPr>
            <a:r>
              <a:rPr lang="zh-TW" altLang="en-US" sz="2000" b="1" dirty="0" smtClean="0">
                <a:ea typeface="標楷體" pitchFamily="65" charset="-120"/>
              </a:rPr>
              <a:t>員工人數：</a:t>
            </a:r>
            <a:r>
              <a:rPr lang="en-US" altLang="zh-TW" sz="2000" b="1" dirty="0" smtClean="0">
                <a:ea typeface="標楷體" pitchFamily="65" charset="-120"/>
              </a:rPr>
              <a:t>500</a:t>
            </a:r>
            <a:r>
              <a:rPr lang="zh-TW" altLang="en-US" sz="2000" b="1" dirty="0" smtClean="0">
                <a:ea typeface="標楷體" pitchFamily="65" charset="-120"/>
              </a:rPr>
              <a:t>人</a:t>
            </a:r>
            <a:r>
              <a:rPr lang="en-US" altLang="zh-TW" sz="2000" b="1" dirty="0" smtClean="0">
                <a:ea typeface="標楷體" pitchFamily="65" charset="-120"/>
              </a:rPr>
              <a:t>(</a:t>
            </a:r>
            <a:r>
              <a:rPr lang="zh-TW" altLang="en-US" sz="2000" b="1" dirty="0" smtClean="0">
                <a:ea typeface="標楷體" pitchFamily="65" charset="-120"/>
              </a:rPr>
              <a:t>台灣</a:t>
            </a:r>
            <a:r>
              <a:rPr lang="en-US" altLang="zh-TW" sz="2000" b="1" dirty="0" smtClean="0">
                <a:ea typeface="標楷體" pitchFamily="65" charset="-120"/>
              </a:rPr>
              <a:t>), 200</a:t>
            </a:r>
            <a:r>
              <a:rPr lang="zh-TW" altLang="en-US" sz="2000" b="1" dirty="0" smtClean="0">
                <a:ea typeface="標楷體" pitchFamily="65" charset="-120"/>
              </a:rPr>
              <a:t>人</a:t>
            </a:r>
            <a:r>
              <a:rPr lang="en-US" altLang="zh-TW" sz="2000" b="1" dirty="0" smtClean="0">
                <a:ea typeface="標楷體" pitchFamily="65" charset="-120"/>
              </a:rPr>
              <a:t>(</a:t>
            </a:r>
            <a:r>
              <a:rPr lang="zh-TW" altLang="en-US" sz="2000" b="1" dirty="0" smtClean="0">
                <a:ea typeface="標楷體" pitchFamily="65" charset="-120"/>
              </a:rPr>
              <a:t>蘇州</a:t>
            </a:r>
            <a:r>
              <a:rPr lang="en-US" altLang="zh-TW" sz="2000" b="1" dirty="0" smtClean="0">
                <a:ea typeface="標楷體" pitchFamily="65" charset="-120"/>
              </a:rPr>
              <a:t>)</a:t>
            </a:r>
          </a:p>
          <a:p>
            <a:pPr>
              <a:buClr>
                <a:schemeClr val="tx1"/>
              </a:buClr>
            </a:pPr>
            <a:endParaRPr lang="en-US" altLang="zh-TW" sz="300" b="1" dirty="0" smtClean="0">
              <a:ea typeface="標楷體" pitchFamily="65" charset="-120"/>
            </a:endParaRPr>
          </a:p>
          <a:p>
            <a:pPr>
              <a:buClr>
                <a:schemeClr val="tx1"/>
              </a:buClr>
            </a:pPr>
            <a:r>
              <a:rPr lang="zh-TW" altLang="en-US" sz="2000" b="1" dirty="0" smtClean="0">
                <a:ea typeface="標楷體" pitchFamily="65" charset="-120"/>
              </a:rPr>
              <a:t>營業項目</a:t>
            </a:r>
            <a:r>
              <a:rPr lang="en-US" altLang="zh-TW" sz="2000" b="1" dirty="0" smtClean="0">
                <a:ea typeface="標楷體" pitchFamily="65" charset="-120"/>
                <a:sym typeface="Wingdings" panose="05000000000000000000" pitchFamily="2" charset="2"/>
              </a:rPr>
              <a:t>:  (1)</a:t>
            </a:r>
            <a:r>
              <a:rPr lang="zh-TW" altLang="en-US" sz="2000" b="1" dirty="0" smtClean="0">
                <a:ea typeface="標楷體" pitchFamily="65" charset="-120"/>
              </a:rPr>
              <a:t>光通</a:t>
            </a:r>
            <a:r>
              <a:rPr lang="zh-TW" altLang="zh-TW" sz="2000" b="1" dirty="0" smtClean="0">
                <a:ea typeface="標楷體" pitchFamily="65" charset="-120"/>
              </a:rPr>
              <a:t>訊</a:t>
            </a:r>
            <a:r>
              <a:rPr lang="zh-TW" altLang="en-US" sz="2000" b="1" dirty="0" smtClean="0">
                <a:ea typeface="標楷體" pitchFamily="65" charset="-120"/>
              </a:rPr>
              <a:t>雷射及收光元件磊晶片和晶粒、</a:t>
            </a:r>
            <a:r>
              <a:rPr lang="en-US" altLang="zh-TW" sz="2000" b="1" dirty="0" smtClean="0">
                <a:ea typeface="標楷體" pitchFamily="65" charset="-120"/>
              </a:rPr>
              <a:t>(2)</a:t>
            </a:r>
            <a:r>
              <a:rPr lang="zh-TW" altLang="en-US" sz="2000" b="1" dirty="0" smtClean="0">
                <a:ea typeface="標楷體" pitchFamily="65" charset="-120"/>
              </a:rPr>
              <a:t>金屬座光次模組、</a:t>
            </a:r>
            <a:r>
              <a:rPr lang="en-US" altLang="zh-TW" sz="2000" b="1" dirty="0" smtClean="0">
                <a:ea typeface="標楷體" pitchFamily="65" charset="-120"/>
              </a:rPr>
              <a:t>(3)</a:t>
            </a:r>
            <a:r>
              <a:rPr lang="zh-TW" altLang="en-US" sz="2000" b="1" dirty="0" smtClean="0">
                <a:ea typeface="標楷體" pitchFamily="65" charset="-120"/>
              </a:rPr>
              <a:t>單向光次模組、</a:t>
            </a:r>
            <a:r>
              <a:rPr lang="en-US" altLang="zh-TW" sz="2000" b="1" dirty="0" smtClean="0">
                <a:ea typeface="標楷體" pitchFamily="65" charset="-120"/>
              </a:rPr>
              <a:t>(4)</a:t>
            </a:r>
            <a:r>
              <a:rPr lang="zh-TW" altLang="en-US" sz="2000" b="1" dirty="0" smtClean="0">
                <a:ea typeface="標楷體" pitchFamily="65" charset="-120"/>
              </a:rPr>
              <a:t>双向及三向光次模組及 </a:t>
            </a:r>
            <a:r>
              <a:rPr lang="en-US" altLang="zh-TW" sz="2000" b="1" dirty="0" smtClean="0">
                <a:ea typeface="標楷體" pitchFamily="65" charset="-120"/>
              </a:rPr>
              <a:t>(5)</a:t>
            </a:r>
            <a:r>
              <a:rPr lang="zh-TW" altLang="en-US" sz="2000" b="1" dirty="0" smtClean="0">
                <a:ea typeface="標楷體" pitchFamily="65" charset="-120"/>
              </a:rPr>
              <a:t>光通訊收發模組代工服務等五大類。</a:t>
            </a:r>
            <a:endParaRPr lang="en-US" altLang="zh-TW" sz="2000" b="1" dirty="0" smtClean="0">
              <a:ea typeface="標楷體" pitchFamily="65" charset="-120"/>
            </a:endParaRPr>
          </a:p>
          <a:p>
            <a:pPr>
              <a:buClr>
                <a:schemeClr val="tx1"/>
              </a:buClr>
            </a:pPr>
            <a:endParaRPr lang="zh-TW" altLang="en-US" sz="300" b="1" dirty="0" smtClean="0">
              <a:ea typeface="標楷體" pitchFamily="65" charset="-120"/>
            </a:endParaRPr>
          </a:p>
          <a:p>
            <a:pPr>
              <a:buClr>
                <a:schemeClr val="tx1"/>
              </a:buClr>
            </a:pPr>
            <a:r>
              <a:rPr lang="zh-TW" altLang="en-US" sz="2000" b="1" dirty="0" smtClean="0">
                <a:ea typeface="標楷體" pitchFamily="65" charset="-120"/>
              </a:rPr>
              <a:t>公司地址：桃園縣中壢市合江路 </a:t>
            </a:r>
            <a:r>
              <a:rPr lang="en-US" altLang="zh-TW" sz="2000" b="1" dirty="0" smtClean="0">
                <a:ea typeface="標楷體" pitchFamily="65" charset="-120"/>
              </a:rPr>
              <a:t>6</a:t>
            </a:r>
            <a:r>
              <a:rPr lang="zh-TW" altLang="en-US" sz="2000" b="1" dirty="0" smtClean="0">
                <a:ea typeface="標楷體" pitchFamily="65" charset="-120"/>
              </a:rPr>
              <a:t> 號 </a:t>
            </a:r>
            <a:r>
              <a:rPr lang="en-US" altLang="zh-TW" sz="2000" b="1" dirty="0" smtClean="0">
                <a:ea typeface="標楷體" pitchFamily="65" charset="-120"/>
              </a:rPr>
              <a:t>(</a:t>
            </a:r>
            <a:r>
              <a:rPr lang="zh-TW" altLang="en-US" sz="2000" b="1" dirty="0" smtClean="0">
                <a:ea typeface="標楷體" pitchFamily="65" charset="-120"/>
              </a:rPr>
              <a:t>中壢工業區</a:t>
            </a:r>
            <a:r>
              <a:rPr lang="en-US" altLang="zh-TW" sz="2000" b="1" dirty="0" smtClean="0">
                <a:ea typeface="標楷體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ea typeface="標楷體" pitchFamily="65" charset="-120"/>
              </a:rPr>
              <a:t>	</a:t>
            </a:r>
            <a:r>
              <a:rPr lang="zh-TW" altLang="en-US" sz="2000" b="1" dirty="0" smtClean="0">
                <a:ea typeface="標楷體" pitchFamily="65" charset="-120"/>
              </a:rPr>
              <a:t>	             蘇州廠</a:t>
            </a:r>
            <a:r>
              <a:rPr lang="en-US" altLang="zh-TW" sz="2000" b="1" dirty="0" smtClean="0">
                <a:ea typeface="標楷體" pitchFamily="65" charset="-120"/>
              </a:rPr>
              <a:t>: </a:t>
            </a:r>
            <a:r>
              <a:rPr lang="zh-TW" altLang="en-US" sz="2000" b="1" dirty="0" smtClean="0">
                <a:ea typeface="標楷體" pitchFamily="65" charset="-120"/>
              </a:rPr>
              <a:t>蘇州工業園區唯亭鎮崶亭大道 </a:t>
            </a:r>
            <a:r>
              <a:rPr lang="en-US" altLang="zh-TW" sz="2000" b="1" dirty="0">
                <a:ea typeface="標楷體" pitchFamily="65" charset="-120"/>
              </a:rPr>
              <a:t> </a:t>
            </a:r>
            <a:r>
              <a:rPr lang="en-US" altLang="zh-TW" sz="2000" b="1" dirty="0" smtClean="0">
                <a:ea typeface="標楷體" pitchFamily="65" charset="-120"/>
              </a:rPr>
              <a:t>           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000" b="1" dirty="0">
                <a:ea typeface="標楷體" pitchFamily="65" charset="-120"/>
              </a:rPr>
              <a:t> </a:t>
            </a:r>
            <a:r>
              <a:rPr lang="en-US" altLang="zh-TW" sz="2000" b="1" dirty="0" smtClean="0">
                <a:ea typeface="標楷體" pitchFamily="65" charset="-120"/>
              </a:rPr>
              <a:t>                                            598</a:t>
            </a:r>
            <a:r>
              <a:rPr lang="zh-TW" altLang="en-US" sz="2000" b="1" dirty="0" smtClean="0">
                <a:ea typeface="標楷體" pitchFamily="65" charset="-120"/>
              </a:rPr>
              <a:t>號</a:t>
            </a:r>
            <a:r>
              <a:rPr lang="en-US" altLang="zh-TW" sz="2000" b="1" dirty="0" smtClean="0">
                <a:ea typeface="標楷體" pitchFamily="65" charset="-120"/>
              </a:rPr>
              <a:t>2</a:t>
            </a:r>
            <a:r>
              <a:rPr lang="zh-TW" altLang="en-US" sz="2000" b="1" dirty="0" smtClean="0">
                <a:ea typeface="標楷體" pitchFamily="65" charset="-120"/>
              </a:rPr>
              <a:t>號廠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17164"/>
              </p:ext>
            </p:extLst>
          </p:nvPr>
        </p:nvGraphicFramePr>
        <p:xfrm>
          <a:off x="2884313" y="0"/>
          <a:ext cx="33753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374"/>
              </a:tblGrid>
              <a:tr h="569658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公司概況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" y="0"/>
            <a:ext cx="9144000" cy="6858000"/>
          </a:xfrm>
          <a:prstGeom prst="rect">
            <a:avLst/>
          </a:prstGeom>
        </p:spPr>
      </p:pic>
      <p:pic>
        <p:nvPicPr>
          <p:cNvPr id="3" name="コンテンツ プレースホルダ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12" y="1260106"/>
            <a:ext cx="2638243" cy="212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9338" y="690563"/>
            <a:ext cx="33131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SzTx/>
              <a:buFont typeface="Georgia" pitchFamily="18" charset="0"/>
              <a:buNone/>
            </a:pPr>
            <a:r>
              <a:rPr lang="ja-JP" altLang="en-US" sz="1400" b="1" u="sng" dirty="0">
                <a:solidFill>
                  <a:srgbClr val="FF3300"/>
                </a:solidFill>
                <a:latin typeface="新細明體" pitchFamily="18" charset="-120"/>
              </a:rPr>
              <a:t>無塵室</a:t>
            </a:r>
            <a:endParaRPr lang="en-US" altLang="ja-JP" sz="1400" b="1" u="sng" dirty="0">
              <a:solidFill>
                <a:srgbClr val="FF3300"/>
              </a:solidFill>
              <a:latin typeface="新細明體" pitchFamily="18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spcBef>
                <a:spcPts val="30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ja-JP" sz="1400" b="1" dirty="0">
                <a:latin typeface="+mn-lt"/>
              </a:rPr>
              <a:t>Chip Floor 1300m2</a:t>
            </a:r>
          </a:p>
          <a:p>
            <a:pPr eaLnBrk="1" hangingPunct="1">
              <a:spcBef>
                <a:spcPts val="30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TO Floor 1500m</a:t>
            </a:r>
            <a:r>
              <a:rPr lang="en-US" altLang="ja-JP" sz="1400" b="1" baseline="30000" dirty="0">
                <a:latin typeface="+mn-lt"/>
                <a:ea typeface="Arial Unicode MS" pitchFamily="34" charset="-120"/>
                <a:cs typeface="Arial Unicode MS" pitchFamily="34" charset="-120"/>
              </a:rPr>
              <a:t>2</a:t>
            </a:r>
          </a:p>
          <a:p>
            <a:pPr eaLnBrk="1" hangingPunct="1">
              <a:spcBef>
                <a:spcPts val="30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OSA/</a:t>
            </a:r>
            <a:r>
              <a:rPr lang="en-US" altLang="ja-JP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T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Rx</a:t>
            </a: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Floor 1500m</a:t>
            </a:r>
            <a:r>
              <a:rPr lang="en-US" altLang="ja-JP" sz="1400" b="1" baseline="30000" dirty="0">
                <a:latin typeface="+mn-lt"/>
                <a:ea typeface="Arial Unicode MS" pitchFamily="34" charset="-120"/>
                <a:cs typeface="Arial Unicode MS" pitchFamily="34" charset="-120"/>
              </a:rPr>
              <a:t>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59338" y="1814513"/>
            <a:ext cx="2016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u="sng" dirty="0">
                <a:solidFill>
                  <a:srgbClr val="FF3300"/>
                </a:solidFill>
              </a:rPr>
              <a:t>年產能</a:t>
            </a:r>
            <a:endParaRPr lang="en-US" altLang="zh-TW" sz="1400" b="1" u="sng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Chip: 10M/m</a:t>
            </a:r>
            <a:endParaRPr lang="zh-TW" altLang="zh-TW" sz="1400" b="1" dirty="0"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TO-56: 2.5M/m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 -In house: 1M/m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 -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Subcon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: 1.5M/m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ROSA: </a:t>
            </a: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500K/m</a:t>
            </a:r>
            <a:endParaRPr lang="en-US" altLang="zh-TW" sz="1400" b="1" dirty="0"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 -In house: 250K/m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 -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Subcon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: 250K/m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7187" y="711983"/>
            <a:ext cx="28098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 dirty="0" smtClean="0">
                <a:solidFill>
                  <a:srgbClr val="C00000"/>
                </a:solidFill>
                <a:latin typeface="+mn-lt"/>
                <a:ea typeface="標楷體" pitchFamily="65" charset="-120"/>
              </a:rPr>
              <a:t>I-2. </a:t>
            </a:r>
            <a:r>
              <a:rPr lang="zh-TW" altLang="en-US" sz="2800" b="1" dirty="0" smtClean="0">
                <a:solidFill>
                  <a:srgbClr val="C00000"/>
                </a:solidFill>
                <a:latin typeface="+mn-lt"/>
                <a:ea typeface="標楷體" pitchFamily="65" charset="-120"/>
              </a:rPr>
              <a:t>公司廠房</a:t>
            </a:r>
            <a:endParaRPr lang="en-US" altLang="zh-TW" sz="2800" b="1" dirty="0">
              <a:solidFill>
                <a:srgbClr val="C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32588" y="2058988"/>
            <a:ext cx="19446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TO-46: 2.5M/m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-In house: 2M/m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-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Subcon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: 0.5M/m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TOSA/BOSA: 600K/m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-In house 200K/m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-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Subcon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: 400K/m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SzTx/>
              <a:buFont typeface="Wingdings" pitchFamily="2" charset="2"/>
              <a:buChar char="p"/>
            </a:pPr>
            <a:r>
              <a:rPr lang="en-US" altLang="zh-TW" sz="1400" b="1" dirty="0" err="1">
                <a:latin typeface="+mn-lt"/>
              </a:rPr>
              <a:t>TRx</a:t>
            </a:r>
            <a:r>
              <a:rPr lang="en-US" altLang="zh-TW" sz="1400" b="1" dirty="0">
                <a:latin typeface="+mn-lt"/>
              </a:rPr>
              <a:t>: 100K/m</a:t>
            </a:r>
          </a:p>
        </p:txBody>
      </p:sp>
      <p:pic>
        <p:nvPicPr>
          <p:cNvPr id="9" name="图片 3" descr="DSC0218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28" y="3754660"/>
            <a:ext cx="2612527" cy="205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60925" y="4768850"/>
            <a:ext cx="30241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u="sng" dirty="0">
                <a:solidFill>
                  <a:srgbClr val="FF3300"/>
                </a:solidFill>
              </a:rPr>
              <a:t>年產能</a:t>
            </a:r>
            <a:endParaRPr lang="en-US" altLang="zh-TW" sz="1400" b="1" u="sng" dirty="0">
              <a:solidFill>
                <a:srgbClr val="FF3300"/>
              </a:solidFill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ROSA: 25</a:t>
            </a: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0K/m</a:t>
            </a:r>
            <a:endParaRPr lang="en-US" altLang="zh-TW" sz="1400" b="1" dirty="0"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-150K/m: in-house 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TRx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     -100K/m: 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LuxNet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subcon</a:t>
            </a:r>
            <a:endParaRPr lang="en-US" altLang="zh-TW" sz="1400" b="1" dirty="0"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TRx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: 200K/m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60925" y="3862388"/>
            <a:ext cx="32400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SzTx/>
              <a:buFont typeface="Georgia" pitchFamily="18" charset="0"/>
              <a:buNone/>
            </a:pPr>
            <a:r>
              <a:rPr lang="ja-JP" altLang="en-US" sz="1400" b="1" u="sng" dirty="0">
                <a:solidFill>
                  <a:srgbClr val="FF3300"/>
                </a:solidFill>
                <a:latin typeface="新細明體" pitchFamily="18" charset="-120"/>
              </a:rPr>
              <a:t>無塵室</a:t>
            </a:r>
            <a:endParaRPr lang="en-US" altLang="ja-JP" sz="1400" b="1" u="sng" dirty="0">
              <a:solidFill>
                <a:srgbClr val="FF3300"/>
              </a:solidFill>
              <a:latin typeface="新細明體" pitchFamily="18" charset="-120"/>
            </a:endParaRPr>
          </a:p>
          <a:p>
            <a:pPr eaLnBrk="1" hangingPunct="1">
              <a:spcBef>
                <a:spcPts val="30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OSA Floor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: </a:t>
            </a: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0m</a:t>
            </a:r>
            <a:r>
              <a:rPr lang="en-US" altLang="ja-JP" sz="1400" b="1" baseline="30000" dirty="0">
                <a:latin typeface="+mn-lt"/>
                <a:ea typeface="Arial Unicode MS" pitchFamily="34" charset="-120"/>
                <a:cs typeface="Arial Unicode MS" pitchFamily="34" charset="-120"/>
              </a:rPr>
              <a:t>2</a:t>
            </a:r>
          </a:p>
          <a:p>
            <a:pPr eaLnBrk="1" hangingPunct="1">
              <a:spcBef>
                <a:spcPts val="300"/>
              </a:spcBef>
              <a:buClr>
                <a:srgbClr val="0000FF"/>
              </a:buClr>
              <a:buSzTx/>
              <a:buFont typeface="Wingdings" pitchFamily="2" charset="2"/>
              <a:buChar char="p"/>
            </a:pPr>
            <a:r>
              <a:rPr lang="en-US" altLang="ja-JP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T</a:t>
            </a:r>
            <a:r>
              <a:rPr lang="en-US" altLang="zh-TW" sz="1400" b="1" dirty="0" err="1">
                <a:latin typeface="+mn-lt"/>
                <a:ea typeface="Arial Unicode MS" pitchFamily="34" charset="-120"/>
                <a:cs typeface="Arial Unicode MS" pitchFamily="34" charset="-120"/>
              </a:rPr>
              <a:t>Rx</a:t>
            </a: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Floor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665</a:t>
            </a:r>
            <a:r>
              <a:rPr lang="en-US" altLang="ja-JP" sz="1400" b="1" dirty="0">
                <a:latin typeface="+mn-lt"/>
                <a:ea typeface="Arial Unicode MS" pitchFamily="34" charset="-120"/>
                <a:cs typeface="Arial Unicode MS" pitchFamily="34" charset="-120"/>
              </a:rPr>
              <a:t>m</a:t>
            </a:r>
            <a:r>
              <a:rPr lang="en-US" altLang="ja-JP" sz="1400" b="1" baseline="30000" dirty="0">
                <a:latin typeface="+mn-lt"/>
                <a:ea typeface="Arial Unicode MS" pitchFamily="34" charset="-120"/>
                <a:cs typeface="Arial Unicode MS" pitchFamily="34" charset="-120"/>
              </a:rPr>
              <a:t>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2649" y="1929824"/>
            <a:ext cx="1397842" cy="9159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+mn-lt"/>
              </a:rPr>
              <a:t>中壢廠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+mn-lt"/>
              </a:rPr>
              <a:t>(2013</a:t>
            </a:r>
            <a:r>
              <a:rPr lang="zh-TW" altLang="en-US" sz="1800" b="1" dirty="0" smtClean="0">
                <a:latin typeface="+mn-lt"/>
              </a:rPr>
              <a:t>年</a:t>
            </a:r>
            <a:r>
              <a:rPr lang="en-US" altLang="zh-TW" sz="1800" b="1" dirty="0" smtClean="0">
                <a:latin typeface="+mn-lt"/>
              </a:rPr>
              <a:t>1</a:t>
            </a:r>
            <a:r>
              <a:rPr lang="zh-TW" altLang="en-US" sz="1800" b="1" dirty="0" smtClean="0"/>
              <a:t>月</a:t>
            </a:r>
            <a:r>
              <a:rPr lang="zh-TW" altLang="en-US" sz="1800" b="1" dirty="0" smtClean="0">
                <a:latin typeface="+mn-lt"/>
              </a:rPr>
              <a:t>搬</a:t>
            </a:r>
            <a:r>
              <a:rPr lang="zh-TW" altLang="en-US" sz="1800" b="1" dirty="0">
                <a:latin typeface="+mn-lt"/>
              </a:rPr>
              <a:t>入</a:t>
            </a:r>
            <a:r>
              <a:rPr lang="en-US" altLang="zh-TW" sz="1800" b="1" dirty="0">
                <a:latin typeface="+mn-lt"/>
              </a:rPr>
              <a:t>)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9387" y="4578350"/>
            <a:ext cx="1366837" cy="9159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b="1" dirty="0">
                <a:latin typeface="+mn-lt"/>
              </a:rPr>
              <a:t>蘇</a:t>
            </a:r>
            <a:r>
              <a:rPr lang="zh-TW" altLang="en-US" sz="1800" b="1" dirty="0">
                <a:latin typeface="+mn-lt"/>
              </a:rPr>
              <a:t>州廠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+mn-lt"/>
              </a:rPr>
              <a:t>(2012</a:t>
            </a:r>
            <a:r>
              <a:rPr lang="zh-TW" altLang="en-US" sz="1800" b="1" dirty="0">
                <a:latin typeface="+mn-lt"/>
              </a:rPr>
              <a:t>年</a:t>
            </a:r>
            <a:r>
              <a:rPr lang="en-US" altLang="zh-TW" sz="1800" b="1" dirty="0">
                <a:latin typeface="+mn-lt"/>
              </a:rPr>
              <a:t>4</a:t>
            </a:r>
            <a:r>
              <a:rPr lang="zh-TW" altLang="en-US" sz="1800" b="1" dirty="0">
                <a:latin typeface="+mn-lt"/>
              </a:rPr>
              <a:t>月完成</a:t>
            </a:r>
            <a:r>
              <a:rPr lang="en-US" altLang="zh-TW" sz="1800" b="1" dirty="0">
                <a:latin typeface="+mn-lt"/>
              </a:rPr>
              <a:t>)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5175"/>
              </p:ext>
            </p:extLst>
          </p:nvPr>
        </p:nvGraphicFramePr>
        <p:xfrm>
          <a:off x="2884313" y="0"/>
          <a:ext cx="33753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374"/>
              </a:tblGrid>
              <a:tr h="569658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公司概況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65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3394" y="819575"/>
            <a:ext cx="295275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Arial" charset="0"/>
                <a:ea typeface="標楷體" charset="0"/>
                <a:cs typeface="標楷體" charset="0"/>
              </a:rPr>
              <a:t>II-1. 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charset="0"/>
                <a:ea typeface="標楷體" charset="0"/>
                <a:cs typeface="標楷體" charset="0"/>
              </a:rPr>
              <a:t>光</a:t>
            </a:r>
            <a:r>
              <a:rPr lang="zh-TW" altLang="en-US" sz="2800" b="1" dirty="0">
                <a:solidFill>
                  <a:srgbClr val="C00000"/>
                </a:solidFill>
                <a:latin typeface="Arial" charset="0"/>
                <a:ea typeface="標楷體" charset="0"/>
                <a:cs typeface="標楷體" charset="0"/>
              </a:rPr>
              <a:t>通訊市場</a:t>
            </a:r>
            <a:endParaRPr lang="en-US" altLang="zh-TW" sz="2800" b="1" dirty="0">
              <a:solidFill>
                <a:srgbClr val="C00000"/>
              </a:solidFill>
              <a:latin typeface="Arial" charset="0"/>
              <a:ea typeface="標楷體" charset="0"/>
              <a:cs typeface="標楷體" charset="0"/>
            </a:endParaRPr>
          </a:p>
        </p:txBody>
      </p:sp>
      <p:grpSp>
        <p:nvGrpSpPr>
          <p:cNvPr id="5" name="Diagram 6"/>
          <p:cNvGrpSpPr>
            <a:grpSpLocks/>
          </p:cNvGrpSpPr>
          <p:nvPr/>
        </p:nvGrpSpPr>
        <p:grpSpPr bwMode="auto">
          <a:xfrm>
            <a:off x="250825" y="2492375"/>
            <a:ext cx="3779838" cy="3529013"/>
            <a:chOff x="798" y="703"/>
            <a:chExt cx="3447" cy="2858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798" y="703"/>
              <a:ext cx="3447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_s1028"/>
            <p:cNvSpPr>
              <a:spLocks noChangeArrowheads="1" noTextEdit="1"/>
            </p:cNvSpPr>
            <p:nvPr/>
          </p:nvSpPr>
          <p:spPr bwMode="auto">
            <a:xfrm>
              <a:off x="1985" y="1188"/>
              <a:ext cx="1072" cy="1072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zh-TW" altLang="en-US"/>
            </a:p>
          </p:txBody>
        </p:sp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239" y="813"/>
              <a:ext cx="56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kumimoji="1" sz="3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kumimoji="1" sz="26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kumimoji="1" sz="23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MSA  Product</a:t>
              </a:r>
            </a:p>
          </p:txBody>
        </p:sp>
        <p:sp>
          <p:nvSpPr>
            <p:cNvPr id="9" name="_s1030"/>
            <p:cNvSpPr>
              <a:spLocks noChangeArrowheads="1" noTextEdit="1"/>
            </p:cNvSpPr>
            <p:nvPr/>
          </p:nvSpPr>
          <p:spPr bwMode="auto">
            <a:xfrm>
              <a:off x="2338" y="1800"/>
              <a:ext cx="1072" cy="1072"/>
            </a:xfrm>
            <a:prstGeom prst="ellipse">
              <a:avLst/>
            </a:prstGeom>
            <a:solidFill>
              <a:srgbClr val="FFAFAF">
                <a:alpha val="49804"/>
              </a:srgb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zh-TW" altLang="en-US"/>
            </a:p>
          </p:txBody>
        </p:sp>
        <p:sp>
          <p:nvSpPr>
            <p:cNvPr id="10" name="_s1031"/>
            <p:cNvSpPr>
              <a:spLocks noChangeArrowheads="1"/>
            </p:cNvSpPr>
            <p:nvPr/>
          </p:nvSpPr>
          <p:spPr bwMode="auto">
            <a:xfrm>
              <a:off x="3431" y="2657"/>
              <a:ext cx="56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kumimoji="1" sz="3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kumimoji="1" sz="26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kumimoji="1" sz="23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Cloud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Computing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zh-TW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雲端資料中心</a:t>
              </a:r>
              <a:r>
                <a:rPr lang="en-US" altLang="zh-TW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)</a:t>
              </a:r>
            </a:p>
          </p:txBody>
        </p:sp>
        <p:sp>
          <p:nvSpPr>
            <p:cNvPr id="11" name="_s1032"/>
            <p:cNvSpPr>
              <a:spLocks noChangeArrowheads="1" noTextEdit="1"/>
            </p:cNvSpPr>
            <p:nvPr/>
          </p:nvSpPr>
          <p:spPr bwMode="auto">
            <a:xfrm>
              <a:off x="1631" y="1799"/>
              <a:ext cx="1072" cy="1072"/>
            </a:xfrm>
            <a:prstGeom prst="ellipse">
              <a:avLst/>
            </a:prstGeom>
            <a:solidFill>
              <a:srgbClr val="009900">
                <a:alpha val="50195"/>
              </a:srgb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zh-TW" altLang="en-US"/>
            </a:p>
          </p:txBody>
        </p:sp>
        <p:sp>
          <p:nvSpPr>
            <p:cNvPr id="12" name="_s1033"/>
            <p:cNvSpPr>
              <a:spLocks noChangeArrowheads="1"/>
            </p:cNvSpPr>
            <p:nvPr/>
          </p:nvSpPr>
          <p:spPr bwMode="auto">
            <a:xfrm>
              <a:off x="1047" y="2657"/>
              <a:ext cx="56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kumimoji="1" sz="3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kumimoji="1" sz="26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kumimoji="1" sz="23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FTTx</a:t>
              </a:r>
              <a:endParaRPr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zh-TW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光纖到户</a:t>
              </a:r>
              <a:r>
                <a:rPr lang="en-US" altLang="zh-TW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)</a:t>
              </a: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42988" y="1700213"/>
            <a:ext cx="2232025" cy="466725"/>
          </a:xfrm>
          <a:prstGeom prst="rect">
            <a:avLst/>
          </a:prstGeom>
          <a:solidFill>
            <a:srgbClr val="FFDF7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 b="1" smtClean="0">
                <a:ea typeface="標楷體" charset="0"/>
                <a:cs typeface="標楷體" charset="0"/>
              </a:rPr>
              <a:t>主要應用分類</a:t>
            </a:r>
            <a:endParaRPr lang="en-US" altLang="zh-TW" sz="2400" b="1" smtClean="0">
              <a:ea typeface="標楷體" charset="0"/>
              <a:cs typeface="標楷體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301970" y="1067619"/>
            <a:ext cx="4608295" cy="4616648"/>
          </a:xfrm>
          <a:prstGeom prst="rect">
            <a:avLst/>
          </a:prstGeom>
          <a:solidFill>
            <a:srgbClr val="F9FB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 defTabSz="8128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00088" indent="-342900" defTabSz="8128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128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128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128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defTabSz="812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defTabSz="812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defTabSz="812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defTabSz="812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+mj-ea"/>
              </a:rPr>
              <a:t>MSA: </a:t>
            </a:r>
            <a:r>
              <a:rPr lang="zh-TW" altLang="en-US" sz="1800" b="1" dirty="0">
                <a:solidFill>
                  <a:srgbClr val="C00000"/>
                </a:solidFill>
                <a:latin typeface="+mn-lt"/>
                <a:ea typeface="+mj-ea"/>
              </a:rPr>
              <a:t>持續穩定成長</a:t>
            </a:r>
            <a:endParaRPr lang="en-US" altLang="zh-TW" sz="1800" b="1" dirty="0">
              <a:solidFill>
                <a:srgbClr val="C00000"/>
              </a:solidFill>
              <a:latin typeface="+mn-lt"/>
              <a:ea typeface="+mj-ea"/>
            </a:endParaRPr>
          </a:p>
          <a:p>
            <a:pPr lvl="1" algn="l">
              <a:spcBef>
                <a:spcPct val="50000"/>
              </a:spcBef>
              <a:buFontTx/>
              <a:buAutoNum type="alphaLcParenR"/>
              <a:defRPr/>
            </a:pPr>
            <a:r>
              <a:rPr lang="zh-TW" altLang="en-US" sz="1200" b="1" dirty="0">
                <a:latin typeface="+mn-lt"/>
                <a:ea typeface="+mj-ea"/>
              </a:rPr>
              <a:t>不同速度、頻寬、波長、及傳送距離的要求</a:t>
            </a:r>
          </a:p>
          <a:p>
            <a:pPr lvl="1" algn="l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zh-TW" sz="1200" b="1" dirty="0">
                <a:latin typeface="+mn-lt"/>
                <a:ea typeface="+mj-ea"/>
              </a:rPr>
              <a:t>10G</a:t>
            </a:r>
            <a:r>
              <a:rPr lang="zh-TW" altLang="en-US" sz="1200" b="1" dirty="0">
                <a:latin typeface="+mn-lt"/>
                <a:ea typeface="+mj-ea"/>
              </a:rPr>
              <a:t>及以上頻寬產品的需求將穩定成長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zh-TW" sz="1800" b="1" dirty="0" err="1" smtClean="0">
                <a:solidFill>
                  <a:srgbClr val="C00000"/>
                </a:solidFill>
                <a:latin typeface="+mn-lt"/>
                <a:ea typeface="+mj-ea"/>
              </a:rPr>
              <a:t>FTTx</a:t>
            </a: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+mj-ea"/>
              </a:rPr>
              <a:t> </a:t>
            </a: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+mj-ea"/>
              </a:rPr>
              <a:t>2013</a:t>
            </a:r>
            <a:r>
              <a:rPr lang="zh-TW" altLang="en-US" sz="1800" b="1" dirty="0">
                <a:solidFill>
                  <a:srgbClr val="C00000"/>
                </a:solidFill>
                <a:latin typeface="+mn-lt"/>
                <a:ea typeface="+mj-ea"/>
              </a:rPr>
              <a:t>年</a:t>
            </a: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+mj-ea"/>
              </a:rPr>
              <a:t> </a:t>
            </a:r>
            <a:r>
              <a:rPr lang="zh-TW" altLang="en-US" sz="1800" b="1" dirty="0">
                <a:solidFill>
                  <a:srgbClr val="C00000"/>
                </a:solidFill>
                <a:latin typeface="+mn-lt"/>
                <a:ea typeface="+mj-ea"/>
              </a:rPr>
              <a:t>嚴重退縮</a:t>
            </a:r>
            <a:r>
              <a:rPr lang="zh-TW" altLang="en-US" sz="1800" b="1" dirty="0" smtClean="0">
                <a:solidFill>
                  <a:srgbClr val="C00000"/>
                </a:solidFill>
                <a:latin typeface="+mn-lt"/>
                <a:ea typeface="+mj-ea"/>
              </a:rPr>
              <a:t>停滯</a:t>
            </a: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+mj-ea"/>
              </a:rPr>
              <a:t>, </a:t>
            </a:r>
            <a:r>
              <a:rPr lang="zh-TW" altLang="en-US" sz="1800" b="1" dirty="0" smtClean="0">
                <a:solidFill>
                  <a:srgbClr val="C00000"/>
                </a:solidFill>
                <a:latin typeface="+mn-lt"/>
                <a:ea typeface="+mj-ea"/>
              </a:rPr>
              <a:t>但</a:t>
            </a: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+mj-ea"/>
              </a:rPr>
              <a:t>2014</a:t>
            </a:r>
            <a:r>
              <a:rPr lang="zh-TW" altLang="en-US" sz="1800" b="1" dirty="0" smtClean="0">
                <a:solidFill>
                  <a:srgbClr val="C00000"/>
                </a:solidFill>
                <a:latin typeface="+mn-lt"/>
                <a:ea typeface="+mj-ea"/>
              </a:rPr>
              <a:t>年又快速成長</a:t>
            </a:r>
            <a:endParaRPr lang="zh-TW" altLang="en-US" sz="1800" b="1" dirty="0">
              <a:solidFill>
                <a:srgbClr val="C00000"/>
              </a:solidFill>
              <a:latin typeface="+mn-lt"/>
              <a:ea typeface="+mj-ea"/>
            </a:endParaRPr>
          </a:p>
          <a:p>
            <a:pPr algn="l">
              <a:spcBef>
                <a:spcPct val="50000"/>
              </a:spcBef>
              <a:buFontTx/>
              <a:buAutoNum type="arabicParenR"/>
              <a:defRPr/>
            </a:pPr>
            <a:r>
              <a: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EPON</a:t>
            </a:r>
            <a:r>
              <a:rPr lang="en-US" altLang="zh-TW" sz="1200" b="1" dirty="0">
                <a:latin typeface="+mn-lt"/>
                <a:ea typeface="+mj-ea"/>
              </a:rPr>
              <a:t> </a:t>
            </a:r>
            <a:r>
              <a:rPr lang="zh-TW" altLang="en-US" sz="1200" b="1" dirty="0">
                <a:latin typeface="+mn-lt"/>
                <a:ea typeface="+mj-ea"/>
              </a:rPr>
              <a:t>在</a:t>
            </a:r>
            <a:r>
              <a:rPr lang="en-US" altLang="zh-TW" sz="1200" b="1" dirty="0">
                <a:latin typeface="+mn-lt"/>
                <a:ea typeface="+mj-ea"/>
              </a:rPr>
              <a:t>2013</a:t>
            </a:r>
            <a:r>
              <a:rPr lang="zh-TW" altLang="en-US" sz="1200" b="1" dirty="0">
                <a:latin typeface="+mn-lt"/>
                <a:ea typeface="+mj-ea"/>
              </a:rPr>
              <a:t>年因大陸政權更易，政策未明，導致許多建案呈現負成長且嚴重退縮的情況．</a:t>
            </a:r>
            <a:endParaRPr lang="en-US" altLang="zh-TW" sz="1200" b="1" dirty="0">
              <a:latin typeface="+mn-lt"/>
              <a:ea typeface="+mj-ea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altLang="zh-TW" sz="1200" b="1" dirty="0">
                <a:latin typeface="+mn-lt"/>
                <a:ea typeface="+mj-ea"/>
              </a:rPr>
              <a:t>2)      </a:t>
            </a:r>
            <a:r>
              <a: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GPON</a:t>
            </a:r>
            <a:r>
              <a:rPr lang="en-US" altLang="zh-TW" sz="1200" b="1" dirty="0">
                <a:latin typeface="+mn-lt"/>
                <a:ea typeface="+mj-ea"/>
              </a:rPr>
              <a:t> 2013</a:t>
            </a:r>
            <a:r>
              <a:rPr lang="zh-TW" altLang="en-US" sz="1200" b="1" dirty="0">
                <a:latin typeface="+mn-lt"/>
                <a:ea typeface="+mj-ea"/>
              </a:rPr>
              <a:t>年相對比較</a:t>
            </a:r>
            <a:r>
              <a:rPr lang="en-US" altLang="zh-TW" sz="1200" b="1" dirty="0">
                <a:latin typeface="+mn-lt"/>
                <a:ea typeface="+mj-ea"/>
              </a:rPr>
              <a:t>EPON </a:t>
            </a:r>
            <a:r>
              <a:rPr lang="zh-TW" altLang="en-US" sz="1200" b="1" dirty="0">
                <a:latin typeface="+mn-lt"/>
                <a:ea typeface="+mj-ea"/>
              </a:rPr>
              <a:t>呈現接近</a:t>
            </a:r>
            <a:r>
              <a:rPr lang="en-US" altLang="zh-TW" sz="1200" b="1" dirty="0">
                <a:latin typeface="+mn-lt"/>
                <a:ea typeface="+mj-ea"/>
              </a:rPr>
              <a:t>50%</a:t>
            </a:r>
            <a:r>
              <a:rPr lang="zh-TW" altLang="en-US" sz="1200" b="1" dirty="0">
                <a:latin typeface="+mn-lt"/>
                <a:ea typeface="+mj-ea"/>
              </a:rPr>
              <a:t>成長</a:t>
            </a:r>
            <a:r>
              <a:rPr lang="en-US" altLang="zh-TW" sz="1200" b="1" dirty="0">
                <a:latin typeface="+mn-lt"/>
                <a:ea typeface="+mj-ea"/>
              </a:rPr>
              <a:t> </a:t>
            </a:r>
          </a:p>
          <a:p>
            <a:pPr algn="l">
              <a:spcBef>
                <a:spcPct val="50000"/>
              </a:spcBef>
              <a:buFontTx/>
              <a:buAutoNum type="arabicParenR" startAt="3"/>
              <a:defRPr/>
            </a:pPr>
            <a:r>
              <a:rPr lang="en-US" altLang="zh-TW" sz="1200" b="1" dirty="0">
                <a:latin typeface="+mn-lt"/>
                <a:ea typeface="+mj-ea"/>
              </a:rPr>
              <a:t>10G GEPON 2013</a:t>
            </a:r>
            <a:r>
              <a:rPr lang="zh-TW" altLang="en-US" sz="1200" b="1" dirty="0">
                <a:latin typeface="+mn-lt"/>
                <a:ea typeface="+mj-ea"/>
              </a:rPr>
              <a:t>年需求微幅成長．</a:t>
            </a:r>
            <a:endParaRPr lang="en-US" altLang="zh-TW" sz="1200" b="1" dirty="0">
              <a:latin typeface="+mn-lt"/>
              <a:ea typeface="+mj-ea"/>
            </a:endParaRPr>
          </a:p>
          <a:p>
            <a:pPr algn="l">
              <a:spcBef>
                <a:spcPct val="50000"/>
              </a:spcBef>
              <a:buFontTx/>
              <a:buAutoNum type="arabicParenR" startAt="3"/>
              <a:defRPr/>
            </a:pPr>
            <a:r>
              <a:rPr lang="zh-TW" altLang="en-US" sz="1200" b="1" dirty="0">
                <a:latin typeface="+mn-lt"/>
                <a:ea typeface="+mj-ea"/>
              </a:rPr>
              <a:t>時序轉換</a:t>
            </a:r>
            <a:r>
              <a:rPr lang="en-US" altLang="zh-TW" sz="1200" b="1" dirty="0">
                <a:latin typeface="+mn-lt"/>
                <a:ea typeface="+mj-ea"/>
              </a:rPr>
              <a:t>2014</a:t>
            </a:r>
            <a:r>
              <a:rPr lang="zh-TW" altLang="en-US" sz="1200" b="1" dirty="0">
                <a:latin typeface="+mn-lt"/>
                <a:ea typeface="+mj-ea"/>
              </a:rPr>
              <a:t>年，</a:t>
            </a:r>
            <a:r>
              <a:rPr lang="en-US" altLang="zh-TW" sz="1200" b="1" dirty="0">
                <a:latin typeface="+mn-lt"/>
                <a:ea typeface="+mj-ea"/>
              </a:rPr>
              <a:t>GPON</a:t>
            </a:r>
            <a:r>
              <a:rPr lang="zh-TW" altLang="en-US" sz="1200" b="1" dirty="0">
                <a:latin typeface="+mn-lt"/>
                <a:ea typeface="+mj-ea"/>
              </a:rPr>
              <a:t>有顯著的大幅成長</a:t>
            </a:r>
            <a:r>
              <a:rPr lang="zh-TW" altLang="en-US" sz="1200" b="1" dirty="0" smtClean="0">
                <a:latin typeface="+mn-lt"/>
                <a:ea typeface="+mj-ea"/>
              </a:rPr>
              <a:t>而 </a:t>
            </a:r>
            <a:r>
              <a:rPr lang="en-US" altLang="zh-TW" sz="1200" b="1" dirty="0" smtClean="0">
                <a:latin typeface="+mn-lt"/>
                <a:ea typeface="+mj-ea"/>
              </a:rPr>
              <a:t>EPON </a:t>
            </a:r>
            <a:r>
              <a:rPr lang="zh-TW" altLang="en-US" sz="1200" b="1" dirty="0" smtClean="0">
                <a:latin typeface="+mn-lt"/>
                <a:ea typeface="+mj-ea"/>
              </a:rPr>
              <a:t>正如</a:t>
            </a:r>
            <a:r>
              <a:rPr lang="zh-TW" altLang="en-US" sz="1200" b="1" dirty="0">
                <a:latin typeface="+mn-lt"/>
                <a:ea typeface="+mj-ea"/>
              </a:rPr>
              <a:t>市場預期，</a:t>
            </a:r>
            <a:r>
              <a:rPr lang="zh-TW" altLang="en-US" sz="1200" b="1" dirty="0" smtClean="0">
                <a:latin typeface="+mn-lt"/>
                <a:ea typeface="+mj-ea"/>
              </a:rPr>
              <a:t>比較 </a:t>
            </a:r>
            <a:r>
              <a:rPr lang="en-US" altLang="zh-TW" sz="1200" b="1" dirty="0" smtClean="0">
                <a:latin typeface="+mn-lt"/>
                <a:ea typeface="+mj-ea"/>
              </a:rPr>
              <a:t>2012 </a:t>
            </a:r>
            <a:r>
              <a:rPr lang="zh-TW" altLang="en-US" sz="1200" b="1" dirty="0" smtClean="0">
                <a:latin typeface="+mn-lt"/>
                <a:ea typeface="+mj-ea"/>
              </a:rPr>
              <a:t>年</a:t>
            </a:r>
            <a:r>
              <a:rPr lang="zh-TW" altLang="en-US" sz="1200" b="1" dirty="0">
                <a:latin typeface="+mn-lt"/>
                <a:ea typeface="+mj-ea"/>
              </a:rPr>
              <a:t>則明顯衰退且正在持續中</a:t>
            </a:r>
            <a:r>
              <a:rPr lang="en-US" altLang="zh-TW" sz="1200" b="1" dirty="0">
                <a:latin typeface="+mn-lt"/>
                <a:ea typeface="+mj-ea"/>
              </a:rPr>
              <a:t>    </a:t>
            </a:r>
            <a:r>
              <a:rPr lang="en-US" altLang="zh-TW" sz="1400" b="1" dirty="0">
                <a:latin typeface="+mn-lt"/>
                <a:ea typeface="+mj-ea"/>
              </a:rPr>
              <a:t>         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+mj-ea"/>
              </a:rPr>
              <a:t>Cloud </a:t>
            </a: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+mj-ea"/>
              </a:rPr>
              <a:t>Computing</a:t>
            </a:r>
            <a:r>
              <a:rPr lang="zh-TW" altLang="en-US" sz="1800" b="1" dirty="0" smtClean="0">
                <a:solidFill>
                  <a:srgbClr val="C00000"/>
                </a:solidFill>
                <a:latin typeface="+mn-lt"/>
                <a:ea typeface="+mj-ea"/>
              </a:rPr>
              <a:t> </a:t>
            </a: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+mj-ea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+mn-lt"/>
                <a:ea typeface="+mj-ea"/>
              </a:rPr>
              <a:t>雲端資料中心</a:t>
            </a: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+mj-ea"/>
              </a:rPr>
              <a:t>) </a:t>
            </a:r>
            <a:r>
              <a:rPr lang="zh-TW" altLang="en-US" sz="1800" b="1" dirty="0">
                <a:solidFill>
                  <a:srgbClr val="C00000"/>
                </a:solidFill>
                <a:latin typeface="+mn-lt"/>
                <a:ea typeface="+mj-ea"/>
              </a:rPr>
              <a:t>快速成長</a:t>
            </a:r>
            <a:endParaRPr lang="en-US" altLang="zh-TW" sz="1800" b="1" dirty="0">
              <a:solidFill>
                <a:srgbClr val="C00000"/>
              </a:solidFill>
              <a:latin typeface="+mn-lt"/>
              <a:ea typeface="+mj-ea"/>
            </a:endParaRPr>
          </a:p>
          <a:p>
            <a:pPr algn="l">
              <a:spcBef>
                <a:spcPct val="50000"/>
              </a:spcBef>
              <a:buFontTx/>
              <a:buAutoNum type="arabicParenR"/>
              <a:defRPr/>
            </a:pPr>
            <a:r>
              <a:rPr lang="en-US" altLang="zh-TW" sz="1200" b="1" dirty="0">
                <a:latin typeface="+mn-lt"/>
                <a:ea typeface="+mj-ea"/>
              </a:rPr>
              <a:t>10G SR TOSA/ROSA: 201</a:t>
            </a:r>
            <a:r>
              <a:rPr lang="en-US" altLang="zh-CN" sz="1200" b="1" dirty="0">
                <a:latin typeface="+mn-lt"/>
                <a:ea typeface="+mj-ea"/>
              </a:rPr>
              <a:t>3</a:t>
            </a:r>
            <a:r>
              <a:rPr lang="zh-TW" altLang="en-US" sz="1200" b="1" dirty="0">
                <a:latin typeface="+mn-lt"/>
                <a:ea typeface="+mj-ea"/>
              </a:rPr>
              <a:t>年需求顯著成長</a:t>
            </a:r>
            <a:r>
              <a:rPr lang="zh-CN" altLang="zh-TW" sz="1200" b="1" dirty="0">
                <a:latin typeface="+mn-lt"/>
                <a:ea typeface="+mj-ea"/>
              </a:rPr>
              <a:t>。</a:t>
            </a:r>
            <a:endParaRPr lang="en-US" altLang="zh-TW" sz="1200" b="1" dirty="0">
              <a:latin typeface="+mn-lt"/>
              <a:ea typeface="+mj-ea"/>
            </a:endParaRPr>
          </a:p>
          <a:p>
            <a:pPr algn="l">
              <a:spcBef>
                <a:spcPct val="50000"/>
              </a:spcBef>
              <a:buFontTx/>
              <a:buAutoNum type="arabicParenR"/>
              <a:defRPr/>
            </a:pPr>
            <a:r>
              <a:rPr lang="en-US" altLang="zh-TW" sz="1200" b="1" dirty="0">
                <a:latin typeface="+mn-lt"/>
                <a:ea typeface="+mj-ea"/>
              </a:rPr>
              <a:t>10G SR, LRL, LR </a:t>
            </a:r>
            <a:r>
              <a:rPr lang="en-US" altLang="zh-TW" sz="1200" b="1" dirty="0" err="1">
                <a:latin typeface="+mn-lt"/>
                <a:ea typeface="+mj-ea"/>
              </a:rPr>
              <a:t>TRx</a:t>
            </a:r>
            <a:r>
              <a:rPr lang="en-US" altLang="zh-TW" sz="1200" b="1" dirty="0">
                <a:latin typeface="+mn-lt"/>
                <a:ea typeface="+mj-ea"/>
              </a:rPr>
              <a:t> </a:t>
            </a:r>
            <a:r>
              <a:rPr lang="zh-TW" altLang="en-US" sz="1200" b="1" dirty="0">
                <a:latin typeface="+mn-lt"/>
                <a:ea typeface="+mj-ea"/>
              </a:rPr>
              <a:t>模組</a:t>
            </a:r>
            <a:r>
              <a:rPr lang="en-US" altLang="zh-TW" sz="1200" b="1" dirty="0">
                <a:latin typeface="+mn-lt"/>
                <a:ea typeface="+mj-ea"/>
              </a:rPr>
              <a:t>: 2013- 2014</a:t>
            </a:r>
            <a:r>
              <a:rPr lang="zh-TW" altLang="en-US" sz="1200" b="1" dirty="0">
                <a:latin typeface="+mn-lt"/>
                <a:ea typeface="+mj-ea"/>
              </a:rPr>
              <a:t>年需求穩步成長</a:t>
            </a:r>
          </a:p>
          <a:p>
            <a:pPr algn="l">
              <a:spcBef>
                <a:spcPct val="50000"/>
              </a:spcBef>
              <a:buFontTx/>
              <a:buAutoNum type="arabicParenR"/>
              <a:defRPr/>
            </a:pPr>
            <a:r>
              <a:rPr lang="en-US" altLang="zh-TW" sz="1200" b="1" dirty="0">
                <a:latin typeface="+mn-lt"/>
                <a:ea typeface="+mj-ea"/>
              </a:rPr>
              <a:t>40G SR4 QSFP+ </a:t>
            </a:r>
            <a:r>
              <a:rPr lang="en-US" altLang="zh-TW" sz="1200" b="1" dirty="0" err="1">
                <a:latin typeface="+mn-lt"/>
                <a:ea typeface="+mj-ea"/>
              </a:rPr>
              <a:t>TRx</a:t>
            </a:r>
            <a:r>
              <a:rPr lang="zh-TW" altLang="en-US" sz="1200" b="1" dirty="0">
                <a:latin typeface="+mn-lt"/>
                <a:ea typeface="+mj-ea"/>
              </a:rPr>
              <a:t>模組</a:t>
            </a:r>
            <a:r>
              <a:rPr lang="en-US" altLang="zh-TW" sz="1200" b="1" dirty="0">
                <a:latin typeface="+mn-lt"/>
                <a:ea typeface="+mj-ea"/>
              </a:rPr>
              <a:t>: 2013- 2014</a:t>
            </a:r>
            <a:r>
              <a:rPr lang="zh-TW" altLang="en-US" sz="1200" b="1" dirty="0">
                <a:latin typeface="+mn-lt"/>
                <a:ea typeface="+mj-ea"/>
              </a:rPr>
              <a:t>年需求微幅增加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zh-TW" sz="1200" b="1" dirty="0">
                <a:latin typeface="+mn-lt"/>
                <a:ea typeface="+mj-ea"/>
              </a:rPr>
              <a:t>4)     100G SR4 </a:t>
            </a:r>
            <a:r>
              <a:rPr lang="en-US" altLang="zh-TW" sz="1200" b="1" dirty="0" err="1">
                <a:latin typeface="+mn-lt"/>
                <a:ea typeface="+mj-ea"/>
              </a:rPr>
              <a:t>TRx</a:t>
            </a:r>
            <a:r>
              <a:rPr lang="zh-TW" altLang="en-US" sz="1200" b="1" dirty="0">
                <a:latin typeface="+mn-lt"/>
                <a:ea typeface="+mj-ea"/>
              </a:rPr>
              <a:t>模組</a:t>
            </a:r>
            <a:r>
              <a:rPr lang="en-US" altLang="zh-TW" sz="1200" b="1" dirty="0">
                <a:latin typeface="+mn-lt"/>
                <a:ea typeface="+mj-ea"/>
              </a:rPr>
              <a:t>: 2013-</a:t>
            </a:r>
            <a:r>
              <a:rPr lang="zh-TW" altLang="en-US" sz="1200" b="1" dirty="0">
                <a:latin typeface="+mn-lt"/>
                <a:ea typeface="+mj-ea"/>
              </a:rPr>
              <a:t>年將開始</a:t>
            </a:r>
            <a:r>
              <a:rPr lang="en-US" altLang="zh-TW" sz="1200" b="1" dirty="0">
                <a:latin typeface="+mn-lt"/>
                <a:ea typeface="+mj-ea"/>
              </a:rPr>
              <a:t>design-in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06022"/>
              </p:ext>
            </p:extLst>
          </p:nvPr>
        </p:nvGraphicFramePr>
        <p:xfrm>
          <a:off x="1837001" y="22118"/>
          <a:ext cx="52993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324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II.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光通訊市場概況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1620" y="1524857"/>
            <a:ext cx="2943967" cy="456053"/>
          </a:xfrm>
          <a:prstGeom prst="rect">
            <a:avLst/>
          </a:prstGeom>
          <a:solidFill>
            <a:srgbClr val="D5E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FTTx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全球市場趨勢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635375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580063" y="4724400"/>
            <a:ext cx="3313112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sz="1200" b="1" dirty="0">
                <a:latin typeface="新細明體" pitchFamily="18" charset="-120"/>
              </a:rPr>
              <a:t>2012</a:t>
            </a:r>
            <a:r>
              <a:rPr lang="zh-TW" altLang="en-US" sz="1200" b="1" dirty="0">
                <a:latin typeface="新細明體" pitchFamily="18" charset="-120"/>
              </a:rPr>
              <a:t>年</a:t>
            </a:r>
            <a:r>
              <a:rPr lang="en-US" altLang="zh-TW" sz="1200" b="1" dirty="0">
                <a:latin typeface="新細明體" pitchFamily="18" charset="-120"/>
              </a:rPr>
              <a:t>Q2</a:t>
            </a:r>
            <a:r>
              <a:rPr lang="zh-TW" altLang="en-US" sz="1200" b="1" dirty="0">
                <a:latin typeface="新細明體" pitchFamily="18" charset="-120"/>
              </a:rPr>
              <a:t>寬頻</a:t>
            </a:r>
            <a:r>
              <a:rPr lang="zh-TW" altLang="zh-TW" sz="1200" b="1" dirty="0"/>
              <a:t>光傳輸</a:t>
            </a:r>
            <a:r>
              <a:rPr lang="zh-TW" altLang="en-US" sz="1200" b="1" dirty="0">
                <a:latin typeface="新細明體" pitchFamily="18" charset="-120"/>
              </a:rPr>
              <a:t>設備營收</a:t>
            </a:r>
            <a:r>
              <a:rPr lang="en-US" altLang="zh-TW" sz="1200" b="1" dirty="0">
                <a:latin typeface="新細明體" pitchFamily="18" charset="-120"/>
              </a:rPr>
              <a:t>:</a:t>
            </a:r>
          </a:p>
          <a:p>
            <a:pPr algn="l"/>
            <a:r>
              <a:rPr lang="en-US" altLang="zh-TW" sz="1200" b="1" dirty="0">
                <a:latin typeface="新細明體" pitchFamily="18" charset="-120"/>
              </a:rPr>
              <a:t>1) </a:t>
            </a:r>
            <a:r>
              <a:rPr lang="zh-TW" altLang="en-US" sz="1200" b="1" dirty="0">
                <a:latin typeface="新細明體" pitchFamily="18" charset="-120"/>
              </a:rPr>
              <a:t>成長</a:t>
            </a:r>
            <a:r>
              <a:rPr lang="en-US" altLang="zh-TW" sz="1200" b="1" dirty="0">
                <a:latin typeface="新細明體" pitchFamily="18" charset="-120"/>
              </a:rPr>
              <a:t>5% vs. 2012</a:t>
            </a:r>
            <a:r>
              <a:rPr lang="zh-TW" altLang="en-US" sz="1200" b="1" dirty="0">
                <a:latin typeface="新細明體" pitchFamily="18" charset="-120"/>
              </a:rPr>
              <a:t>年</a:t>
            </a:r>
            <a:r>
              <a:rPr lang="en-US" altLang="zh-TW" sz="1200" b="1" dirty="0">
                <a:latin typeface="新細明體" pitchFamily="18" charset="-120"/>
              </a:rPr>
              <a:t>Q1, </a:t>
            </a:r>
            <a:r>
              <a:rPr lang="zh-TW" altLang="en-US" sz="1200" b="1" dirty="0">
                <a:latin typeface="新細明體" pitchFamily="18" charset="-120"/>
              </a:rPr>
              <a:t>達到 </a:t>
            </a:r>
            <a:r>
              <a:rPr lang="en-US" altLang="zh-TW" sz="1200" b="1" dirty="0">
                <a:latin typeface="新細明體" pitchFamily="18" charset="-120"/>
              </a:rPr>
              <a:t>1.72 billion US$</a:t>
            </a:r>
          </a:p>
          <a:p>
            <a:pPr algn="l"/>
            <a:r>
              <a:rPr lang="en-US" altLang="zh-TW" sz="1200" b="1" dirty="0">
                <a:latin typeface="新細明體" pitchFamily="18" charset="-120"/>
              </a:rPr>
              <a:t>2) </a:t>
            </a:r>
            <a:r>
              <a:rPr lang="zh-TW" altLang="en-US" sz="1200" b="1" dirty="0">
                <a:latin typeface="新細明體" pitchFamily="18" charset="-120"/>
              </a:rPr>
              <a:t>排名</a:t>
            </a:r>
            <a:r>
              <a:rPr lang="en-US" altLang="zh-TW" sz="1200" b="1" dirty="0">
                <a:latin typeface="新細明體" pitchFamily="18" charset="-120"/>
              </a:rPr>
              <a:t>: 1- Huawei; 2- Alcatel-Lucent; 3- ZTE</a:t>
            </a:r>
          </a:p>
        </p:txBody>
      </p:sp>
      <p:sp>
        <p:nvSpPr>
          <p:cNvPr id="26" name="AutoShape 15"/>
          <p:cNvSpPr>
            <a:spLocks noChangeAspect="1" noChangeArrowheads="1"/>
          </p:cNvSpPr>
          <p:nvPr/>
        </p:nvSpPr>
        <p:spPr bwMode="auto">
          <a:xfrm>
            <a:off x="1476375" y="2228850"/>
            <a:ext cx="6191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AutoShape 17"/>
          <p:cNvSpPr>
            <a:spLocks noChangeAspect="1" noChangeArrowheads="1"/>
          </p:cNvSpPr>
          <p:nvPr/>
        </p:nvSpPr>
        <p:spPr bwMode="auto">
          <a:xfrm>
            <a:off x="1476375" y="2228850"/>
            <a:ext cx="6191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8" name="Picture 18" descr="FTTx 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9" y="2078850"/>
            <a:ext cx="48974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63394" y="819575"/>
            <a:ext cx="295275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Arial" charset="0"/>
                <a:ea typeface="標楷體" charset="0"/>
                <a:cs typeface="標楷體" charset="0"/>
              </a:rPr>
              <a:t>II-2. FTTH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charset="0"/>
                <a:ea typeface="標楷體" charset="0"/>
                <a:cs typeface="標楷體" charset="0"/>
              </a:rPr>
              <a:t> 市場</a:t>
            </a:r>
            <a:endParaRPr lang="en-US" altLang="zh-TW" sz="2800" b="1" dirty="0">
              <a:solidFill>
                <a:srgbClr val="C00000"/>
              </a:solidFill>
              <a:latin typeface="Arial" charset="0"/>
              <a:ea typeface="標楷體" charset="0"/>
              <a:cs typeface="標楷體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06022"/>
              </p:ext>
            </p:extLst>
          </p:nvPr>
        </p:nvGraphicFramePr>
        <p:xfrm>
          <a:off x="1837001" y="22118"/>
          <a:ext cx="52993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324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II.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光通訊市場概況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41658"/>
              </p:ext>
            </p:extLst>
          </p:nvPr>
        </p:nvGraphicFramePr>
        <p:xfrm>
          <a:off x="1837001" y="22118"/>
          <a:ext cx="52993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324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II.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光通訊市場概況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5"/>
          <p:cNvSpPr txBox="1"/>
          <p:nvPr/>
        </p:nvSpPr>
        <p:spPr>
          <a:xfrm>
            <a:off x="1631196" y="5238151"/>
            <a:ext cx="6188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40/100G</a:t>
            </a:r>
            <a:r>
              <a:rPr lang="zh-TW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模塊與主動式光纜需求量持續增加</a:t>
            </a:r>
            <a:r>
              <a:rPr lang="zh-TW" altLang="zh-TW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。</a:t>
            </a:r>
            <a:endParaRPr lang="en-US" altLang="zh-TW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100G</a:t>
            </a:r>
            <a:r>
              <a:rPr lang="zh-TW" alt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模塊與主動式光纜預計在</a:t>
            </a:r>
            <a:r>
              <a:rPr lang="en-US" altLang="zh-TW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2016</a:t>
            </a:r>
            <a:r>
              <a:rPr lang="zh-TW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年迅速成長。</a:t>
            </a:r>
            <a:endParaRPr lang="en-US" altLang="zh-TW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1" name="Group 2"/>
          <p:cNvGrpSpPr/>
          <p:nvPr/>
        </p:nvGrpSpPr>
        <p:grpSpPr>
          <a:xfrm>
            <a:off x="199677" y="1493396"/>
            <a:ext cx="8767495" cy="3744756"/>
            <a:chOff x="457199" y="3070356"/>
            <a:chExt cx="8466567" cy="360929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3341040"/>
              <a:ext cx="4273383" cy="3165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9"/>
            <p:cNvSpPr txBox="1"/>
            <p:nvPr/>
          </p:nvSpPr>
          <p:spPr>
            <a:xfrm>
              <a:off x="5368685" y="6433429"/>
              <a:ext cx="9380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0" dirty="0" smtClean="0"/>
                <a:t>Source: Ovum</a:t>
              </a:r>
              <a:endParaRPr lang="en-US" sz="1000" b="0" dirty="0"/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1277983" y="3070356"/>
              <a:ext cx="2852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/>
                <a:t>40G/100G </a:t>
              </a:r>
              <a:r>
                <a:rPr lang="zh-TW" altLang="en-US" sz="1400" b="1" dirty="0" smtClean="0"/>
                <a:t>市場預估</a:t>
              </a:r>
              <a:endParaRPr lang="en-US" sz="1400" b="1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82" y="3341039"/>
              <a:ext cx="4193184" cy="3165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4"/>
            <p:cNvSpPr txBox="1"/>
            <p:nvPr/>
          </p:nvSpPr>
          <p:spPr>
            <a:xfrm>
              <a:off x="5538803" y="3070356"/>
              <a:ext cx="30754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/>
                <a:t>40G/100G</a:t>
              </a:r>
              <a:r>
                <a:rPr lang="zh-TW" altLang="en-US" sz="1400" b="1" dirty="0" smtClean="0"/>
                <a:t>單模和多模產品出貨預估</a:t>
              </a:r>
              <a:endParaRPr lang="en-US" sz="1400" b="1" dirty="0"/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457199" y="6433428"/>
              <a:ext cx="9380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0" dirty="0" smtClean="0"/>
                <a:t>Source: Ovum</a:t>
              </a:r>
              <a:endParaRPr lang="en-US" sz="1000" b="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1067547" y="1493396"/>
            <a:ext cx="3054404" cy="355076"/>
          </a:xfrm>
          <a:prstGeom prst="rect">
            <a:avLst/>
          </a:prstGeom>
          <a:solidFill>
            <a:srgbClr val="D5E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40G/100G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市場趨勢</a:t>
            </a:r>
            <a:endParaRPr 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63394" y="819575"/>
            <a:ext cx="343857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Arial" charset="0"/>
                <a:ea typeface="標楷體" charset="0"/>
                <a:cs typeface="標楷體" charset="0"/>
              </a:rPr>
              <a:t>II-3. 40G/100G 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charset="0"/>
                <a:ea typeface="標楷體" charset="0"/>
                <a:cs typeface="標楷體" charset="0"/>
              </a:rPr>
              <a:t>市場</a:t>
            </a:r>
            <a:endParaRPr lang="en-US" altLang="zh-TW" sz="2800" b="1" dirty="0">
              <a:solidFill>
                <a:srgbClr val="C00000"/>
              </a:solidFill>
              <a:latin typeface="Arial" charset="0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93155" y="1872635"/>
            <a:ext cx="73576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71755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20891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2546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1174750" lvl="4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Calibri" panose="020F0502020204030204" pitchFamily="34" charset="0"/>
                <a:ea typeface="標楷體" pitchFamily="65" charset="-120"/>
              </a:rPr>
              <a:t>受惠於 </a:t>
            </a:r>
            <a:r>
              <a:rPr lang="en-US" altLang="zh-TW" sz="1800" b="1" dirty="0" smtClean="0">
                <a:latin typeface="Calibri" panose="020F0502020204030204" pitchFamily="34" charset="0"/>
                <a:ea typeface="標楷體" pitchFamily="65" charset="-120"/>
              </a:rPr>
              <a:t>FTTH </a:t>
            </a:r>
            <a:r>
              <a:rPr lang="zh-TW" altLang="en-US" sz="1800" b="1" dirty="0" smtClean="0">
                <a:latin typeface="Calibri" panose="020F0502020204030204" pitchFamily="34" charset="0"/>
                <a:ea typeface="標楷體" pitchFamily="65" charset="-120"/>
              </a:rPr>
              <a:t>市場需求及 </a:t>
            </a:r>
            <a:r>
              <a:rPr lang="en-US" altLang="zh-TW" sz="1800" b="1" dirty="0" smtClean="0">
                <a:latin typeface="Calibri" panose="020F0502020204030204" pitchFamily="34" charset="0"/>
                <a:ea typeface="標楷體" pitchFamily="65" charset="-120"/>
              </a:rPr>
              <a:t>LTE</a:t>
            </a:r>
            <a:r>
              <a:rPr lang="zh-TW" altLang="en-US" sz="1800" b="1" dirty="0" smtClean="0">
                <a:latin typeface="Calibri" panose="020F0502020204030204" pitchFamily="34" charset="0"/>
                <a:ea typeface="標楷體" pitchFamily="65" charset="-120"/>
              </a:rPr>
              <a:t> 產品</a:t>
            </a:r>
            <a:r>
              <a:rPr lang="zh-TW" altLang="en-US" sz="1800" b="1" dirty="0">
                <a:latin typeface="Calibri" panose="020F0502020204030204" pitchFamily="34" charset="0"/>
                <a:ea typeface="標楷體" pitchFamily="65" charset="-120"/>
              </a:rPr>
              <a:t>的大幅成長，</a:t>
            </a:r>
            <a:r>
              <a:rPr lang="zh-TW" altLang="en-US" sz="1800" b="1" dirty="0" smtClean="0">
                <a:latin typeface="Calibri" panose="020F0502020204030204" pitchFamily="34" charset="0"/>
                <a:ea typeface="標楷體" pitchFamily="65" charset="-120"/>
              </a:rPr>
              <a:t>本公司</a:t>
            </a:r>
            <a:r>
              <a:rPr lang="en-US" altLang="zh-TW" sz="1800" b="1" dirty="0" smtClean="0">
                <a:latin typeface="Calibri" panose="020F0502020204030204" pitchFamily="34" charset="0"/>
                <a:ea typeface="標楷體" pitchFamily="65" charset="-120"/>
              </a:rPr>
              <a:t> 2014</a:t>
            </a:r>
            <a:r>
              <a:rPr lang="zh-TW" altLang="en-US" sz="1800" b="1" dirty="0">
                <a:latin typeface="Calibri" panose="020F0502020204030204" pitchFamily="34" charset="0"/>
                <a:ea typeface="標楷體" pitchFamily="65" charset="-120"/>
              </a:rPr>
              <a:t>年上半年營運優於去年同期</a:t>
            </a:r>
            <a:r>
              <a:rPr lang="en-US" altLang="zh-TW" sz="1800" b="1" dirty="0">
                <a:latin typeface="Calibri" panose="020F0502020204030204" pitchFamily="34" charset="0"/>
                <a:ea typeface="標楷體" pitchFamily="65" charset="-120"/>
              </a:rPr>
              <a:t>~25%</a:t>
            </a:r>
            <a:r>
              <a:rPr lang="zh-TW" altLang="en-US" sz="1800" b="1" dirty="0">
                <a:latin typeface="Calibri" panose="020F0502020204030204" pitchFamily="34" charset="0"/>
                <a:ea typeface="標楷體" pitchFamily="65" charset="-120"/>
              </a:rPr>
              <a:t>。</a:t>
            </a:r>
          </a:p>
          <a:p>
            <a:pPr marL="889000" lvl="4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TW" altLang="en-US" sz="800" b="1" dirty="0">
              <a:latin typeface="Calibri" panose="020F0502020204030204" pitchFamily="34" charset="0"/>
              <a:ea typeface="標楷體" pitchFamily="65" charset="-120"/>
            </a:endParaRPr>
          </a:p>
          <a:p>
            <a:pPr marL="1174750" lvl="4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Calibri" panose="020F0502020204030204" pitchFamily="34" charset="0"/>
                <a:ea typeface="標楷體" pitchFamily="65" charset="-120"/>
              </a:rPr>
              <a:t>第二</a:t>
            </a:r>
            <a:r>
              <a:rPr lang="zh-TW" altLang="en-US" sz="1800" b="1" dirty="0">
                <a:latin typeface="Calibri" panose="020F0502020204030204" pitchFamily="34" charset="0"/>
                <a:ea typeface="標楷體" pitchFamily="65" charset="-120"/>
              </a:rPr>
              <a:t>季營</a:t>
            </a:r>
            <a:r>
              <a:rPr lang="zh-TW" altLang="en-US" sz="1800" b="1" dirty="0" smtClean="0">
                <a:latin typeface="Calibri" panose="020F0502020204030204" pitchFamily="34" charset="0"/>
                <a:ea typeface="標楷體" pitchFamily="65" charset="-120"/>
              </a:rPr>
              <a:t>收 </a:t>
            </a:r>
            <a:r>
              <a:rPr lang="en-US" altLang="zh-TW" sz="1800" b="1" dirty="0" smtClean="0">
                <a:latin typeface="Calibri" panose="020F0502020204030204" pitchFamily="34" charset="0"/>
                <a:ea typeface="標楷體" pitchFamily="65" charset="-120"/>
              </a:rPr>
              <a:t>(</a:t>
            </a:r>
            <a:r>
              <a:rPr lang="en-US" altLang="zh-TW" sz="1800" b="1" dirty="0">
                <a:latin typeface="Calibri" panose="020F0502020204030204" pitchFamily="34" charset="0"/>
                <a:ea typeface="標楷體" pitchFamily="65" charset="-120"/>
              </a:rPr>
              <a:t>NT 7.2</a:t>
            </a:r>
            <a:r>
              <a:rPr lang="zh-TW" altLang="en-US" sz="1800" b="1" dirty="0">
                <a:latin typeface="Calibri" panose="020F0502020204030204" pitchFamily="34" charset="0"/>
                <a:ea typeface="標楷體" pitchFamily="65" charset="-120"/>
              </a:rPr>
              <a:t>億元</a:t>
            </a:r>
            <a:r>
              <a:rPr lang="en-US" altLang="zh-TW" sz="1800" b="1" dirty="0" smtClean="0">
                <a:latin typeface="Calibri" panose="020F0502020204030204" pitchFamily="34" charset="0"/>
                <a:ea typeface="標楷體" pitchFamily="65" charset="-120"/>
              </a:rPr>
              <a:t>) </a:t>
            </a:r>
            <a:r>
              <a:rPr lang="zh-TW" altLang="en-US" sz="1800" b="1" dirty="0" smtClean="0">
                <a:latin typeface="Calibri" panose="020F0502020204030204" pitchFamily="34" charset="0"/>
                <a:ea typeface="標楷體" pitchFamily="65" charset="-120"/>
              </a:rPr>
              <a:t>創</a:t>
            </a:r>
            <a:r>
              <a:rPr lang="zh-TW" altLang="en-US" sz="1800" b="1" dirty="0">
                <a:latin typeface="Calibri" panose="020F0502020204030204" pitchFamily="34" charset="0"/>
                <a:ea typeface="標楷體" pitchFamily="65" charset="-120"/>
              </a:rPr>
              <a:t>本公司歷史新高</a:t>
            </a:r>
            <a:r>
              <a:rPr lang="zh-TW" altLang="en-US" sz="1800" b="1" dirty="0" smtClean="0">
                <a:latin typeface="Calibri" panose="020F0502020204030204" pitchFamily="34" charset="0"/>
                <a:ea typeface="標楷體" pitchFamily="65" charset="-120"/>
              </a:rPr>
              <a:t>。</a:t>
            </a:r>
            <a:endParaRPr lang="en-US" altLang="zh-TW" b="1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57821" y="704985"/>
            <a:ext cx="6490290" cy="5637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b="1" dirty="0" smtClean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III-1. </a:t>
            </a:r>
            <a:r>
              <a:rPr lang="zh-TW" altLang="en-US" sz="2800" b="1" dirty="0" smtClean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營運概況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91200"/>
              </p:ext>
            </p:extLst>
          </p:nvPr>
        </p:nvGraphicFramePr>
        <p:xfrm>
          <a:off x="2378021" y="-1389"/>
          <a:ext cx="41977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763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III.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營運概況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076945" y="1403775"/>
            <a:ext cx="806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營業額持續成長</a:t>
            </a:r>
            <a:endParaRPr lang="en-US" altLang="zh-TW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93155" y="3564791"/>
            <a:ext cx="735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71755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20891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2546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1174750" lvl="4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持續提升本公司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廠</a:t>
            </a: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內生產能力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及增加設備</a:t>
            </a: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以及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外包產能的運用，</a:t>
            </a: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下</a:t>
            </a:r>
            <a:r>
              <a:rPr lang="en-US" altLang="zh-TW" b="1" dirty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半年營運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可望逐季增長</a:t>
            </a: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。</a:t>
            </a:r>
            <a:endParaRPr lang="en-US" altLang="zh-TW" b="1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65016" y="3092572"/>
            <a:ext cx="806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生產能力之提升</a:t>
            </a:r>
            <a:endParaRPr lang="en-US" altLang="zh-TW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933884" y="4940079"/>
            <a:ext cx="7357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717550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1174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163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20891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2546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1174750" lvl="4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雲端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產品及</a:t>
            </a:r>
            <a:r>
              <a:rPr lang="en-US" altLang="zh-TW" b="1" dirty="0">
                <a:latin typeface="Calibri" panose="020F0502020204030204" pitchFamily="34" charset="0"/>
                <a:ea typeface="標楷體" pitchFamily="65" charset="-120"/>
              </a:rPr>
              <a:t>GPON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為本公司短期成長重點產品。</a:t>
            </a:r>
          </a:p>
          <a:p>
            <a:pPr marL="889000" lvl="4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TW" sz="800" b="1" dirty="0">
              <a:solidFill>
                <a:srgbClr val="FF0000"/>
              </a:solidFill>
              <a:latin typeface="Calibri" panose="020F0502020204030204" pitchFamily="34" charset="0"/>
              <a:ea typeface="標楷體" pitchFamily="65" charset="-120"/>
            </a:endParaRPr>
          </a:p>
          <a:p>
            <a:pPr marL="1174750" lvl="4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b="1" dirty="0" smtClean="0">
                <a:latin typeface="Calibri" panose="020F0502020204030204" pitchFamily="34" charset="0"/>
                <a:ea typeface="標楷體" pitchFamily="65" charset="-120"/>
              </a:rPr>
              <a:t>40G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及</a:t>
            </a:r>
            <a:r>
              <a:rPr lang="en-US" altLang="zh-TW" b="1" dirty="0">
                <a:latin typeface="Calibri" panose="020F0502020204030204" pitchFamily="34" charset="0"/>
                <a:ea typeface="標楷體" pitchFamily="65" charset="-120"/>
              </a:rPr>
              <a:t>100G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光學引擎開發為未來重點產品。</a:t>
            </a:r>
            <a:endParaRPr lang="en-US" altLang="zh-TW" b="1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5016" y="4464115"/>
            <a:ext cx="806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短期及長期營運重點</a:t>
            </a:r>
            <a:endParaRPr lang="en-US" altLang="zh-TW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2" y="0"/>
            <a:ext cx="914400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57821" y="704985"/>
            <a:ext cx="6490290" cy="5637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b="1" dirty="0" smtClean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IV-2. 2013~2014</a:t>
            </a:r>
            <a:r>
              <a:rPr lang="zh-TW" altLang="en-US" sz="2800" b="1" dirty="0">
                <a:solidFill>
                  <a:srgbClr val="C00000"/>
                </a:solidFill>
                <a:ea typeface="標楷體" panose="03000509000000000000" pitchFamily="65" charset="-120"/>
              </a:rPr>
              <a:t>年</a:t>
            </a:r>
            <a:r>
              <a:rPr lang="zh-TW" altLang="en-US" sz="2800" b="1" dirty="0" smtClean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營業額概況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99053"/>
              </p:ext>
            </p:extLst>
          </p:nvPr>
        </p:nvGraphicFramePr>
        <p:xfrm>
          <a:off x="2378021" y="-1389"/>
          <a:ext cx="41977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763"/>
              </a:tblGrid>
              <a:tr h="63869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SzPct val="90000"/>
                        <a:buNone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IV. </a:t>
                      </a:r>
                      <a:r>
                        <a:rPr lang="zh-TW" altLang="en-US" sz="3600" b="1" dirty="0" smtClean="0">
                          <a:solidFill>
                            <a:srgbClr val="00206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營運概況</a:t>
                      </a:r>
                      <a:endParaRPr lang="en-US" altLang="zh-TW" sz="3600" b="1" dirty="0" smtClean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 rot="16200000">
            <a:off x="-1319932" y="3046041"/>
            <a:ext cx="355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Sales Revenue (M-NT$)</a:t>
            </a:r>
            <a:endParaRPr lang="zh-TW" altLang="en-US" sz="20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866746" y="3379745"/>
            <a:ext cx="227725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Jan to June Actual</a:t>
            </a:r>
          </a:p>
          <a:p>
            <a:pPr algn="ctr"/>
            <a:endParaRPr lang="en-US" altLang="zh-TW" sz="300" b="1" dirty="0"/>
          </a:p>
          <a:p>
            <a:pPr algn="ctr"/>
            <a:r>
              <a:rPr lang="en-US" altLang="zh-TW" sz="1400" b="1" dirty="0" smtClean="0"/>
              <a:t>2013 = 1,067.7 M-NT$</a:t>
            </a:r>
          </a:p>
          <a:p>
            <a:pPr algn="ctr"/>
            <a:r>
              <a:rPr lang="en-US" altLang="zh-TW" sz="1400" b="1" dirty="0" smtClean="0"/>
              <a:t>2014 = 1,332.1 M-NT$</a:t>
            </a:r>
          </a:p>
          <a:p>
            <a:pPr algn="ctr"/>
            <a:r>
              <a:rPr lang="en-US" altLang="zh-TW" b="1" dirty="0" smtClean="0"/>
              <a:t>(</a:t>
            </a:r>
            <a:r>
              <a:rPr lang="en-US" altLang="zh-TW" b="1" dirty="0"/>
              <a:t>↑ </a:t>
            </a:r>
            <a:r>
              <a:rPr lang="en-US" altLang="zh-TW" b="1" dirty="0" smtClean="0"/>
              <a:t>25</a:t>
            </a:r>
            <a:r>
              <a:rPr lang="en-US" altLang="zh-TW" dirty="0" smtClean="0"/>
              <a:t>%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1503981338"/>
              </p:ext>
            </p:extLst>
          </p:nvPr>
        </p:nvGraphicFramePr>
        <p:xfrm>
          <a:off x="634316" y="1268761"/>
          <a:ext cx="7849204" cy="46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直線接點 2"/>
          <p:cNvCxnSpPr/>
          <p:nvPr/>
        </p:nvCxnSpPr>
        <p:spPr>
          <a:xfrm flipV="1">
            <a:off x="5022050" y="2025019"/>
            <a:ext cx="0" cy="292532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1159</Words>
  <Application>Microsoft Office PowerPoint</Application>
  <PresentationFormat>如螢幕大小 (4:3)</PresentationFormat>
  <Paragraphs>217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 H.Wu 吳振和</dc:creator>
  <cp:lastModifiedBy>Kelly Wang 王雅瑜</cp:lastModifiedBy>
  <cp:revision>74</cp:revision>
  <cp:lastPrinted>2014-07-29T08:40:33Z</cp:lastPrinted>
  <dcterms:created xsi:type="dcterms:W3CDTF">2014-06-23T00:55:45Z</dcterms:created>
  <dcterms:modified xsi:type="dcterms:W3CDTF">2014-07-30T03:02:39Z</dcterms:modified>
</cp:coreProperties>
</file>